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45"/>
  </p:notesMasterIdLst>
  <p:handoutMasterIdLst>
    <p:handoutMasterId r:id="rId46"/>
  </p:handoutMasterIdLst>
  <p:sldIdLst>
    <p:sldId id="410" r:id="rId2"/>
    <p:sldId id="488" r:id="rId3"/>
    <p:sldId id="258" r:id="rId4"/>
    <p:sldId id="424" r:id="rId5"/>
    <p:sldId id="312" r:id="rId6"/>
    <p:sldId id="466" r:id="rId7"/>
    <p:sldId id="398" r:id="rId8"/>
    <p:sldId id="427" r:id="rId9"/>
    <p:sldId id="399" r:id="rId10"/>
    <p:sldId id="400" r:id="rId11"/>
    <p:sldId id="401" r:id="rId12"/>
    <p:sldId id="402" r:id="rId13"/>
    <p:sldId id="465" r:id="rId14"/>
    <p:sldId id="403" r:id="rId15"/>
    <p:sldId id="426" r:id="rId16"/>
    <p:sldId id="404" r:id="rId17"/>
    <p:sldId id="405" r:id="rId18"/>
    <p:sldId id="406" r:id="rId19"/>
    <p:sldId id="467" r:id="rId20"/>
    <p:sldId id="451" r:id="rId21"/>
    <p:sldId id="452" r:id="rId22"/>
    <p:sldId id="453" r:id="rId23"/>
    <p:sldId id="454" r:id="rId24"/>
    <p:sldId id="455" r:id="rId25"/>
    <p:sldId id="456" r:id="rId26"/>
    <p:sldId id="457" r:id="rId27"/>
    <p:sldId id="458" r:id="rId28"/>
    <p:sldId id="459" r:id="rId29"/>
    <p:sldId id="460" r:id="rId30"/>
    <p:sldId id="468" r:id="rId31"/>
    <p:sldId id="447" r:id="rId32"/>
    <p:sldId id="448" r:id="rId33"/>
    <p:sldId id="464" r:id="rId34"/>
    <p:sldId id="462" r:id="rId35"/>
    <p:sldId id="463" r:id="rId36"/>
    <p:sldId id="446" r:id="rId37"/>
    <p:sldId id="755" r:id="rId38"/>
    <p:sldId id="795" r:id="rId39"/>
    <p:sldId id="757" r:id="rId40"/>
    <p:sldId id="796" r:id="rId41"/>
    <p:sldId id="759" r:id="rId42"/>
    <p:sldId id="760" r:id="rId43"/>
    <p:sldId id="727" r:id="rId44"/>
  </p:sldIdLst>
  <p:sldSz cx="12192000" cy="6858000"/>
  <p:notesSz cx="7023100" cy="93091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33"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821" autoAdjust="0"/>
    <p:restoredTop sz="88173" autoAdjust="0"/>
  </p:normalViewPr>
  <p:slideViewPr>
    <p:cSldViewPr snapToGrid="0" showGuides="1">
      <p:cViewPr varScale="1">
        <p:scale>
          <a:sx n="67" d="100"/>
          <a:sy n="67" d="100"/>
        </p:scale>
        <p:origin x="380" y="32"/>
      </p:cViewPr>
      <p:guideLst>
        <p:guide orient="horz" pos="2160"/>
        <p:guide pos="3840"/>
      </p:guideLst>
    </p:cSldViewPr>
  </p:slideViewPr>
  <p:notesTextViewPr>
    <p:cViewPr>
      <p:scale>
        <a:sx n="3" d="2"/>
        <a:sy n="3" d="2"/>
      </p:scale>
      <p:origin x="0" y="0"/>
    </p:cViewPr>
  </p:notesTextViewPr>
  <p:notesViewPr>
    <p:cSldViewPr snapToGrid="0" showGuides="1">
      <p:cViewPr varScale="1">
        <p:scale>
          <a:sx n="85" d="100"/>
          <a:sy n="85" d="100"/>
        </p:scale>
        <p:origin x="3846" y="96"/>
      </p:cViewPr>
      <p:guideLst>
        <p:guide orient="horz" pos="2933"/>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51B97D-12D9-44AE-A705-4541307BF8C5}"/>
              </a:ext>
            </a:extLst>
          </p:cNvPr>
          <p:cNvSpPr>
            <a:spLocks noGrp="1"/>
          </p:cNvSpPr>
          <p:nvPr>
            <p:ph type="hdr" sz="quarter"/>
          </p:nvPr>
        </p:nvSpPr>
        <p:spPr>
          <a:xfrm>
            <a:off x="2" y="4"/>
            <a:ext cx="3043980" cy="467362"/>
          </a:xfrm>
          <a:prstGeom prst="rect">
            <a:avLst/>
          </a:prstGeom>
        </p:spPr>
        <p:txBody>
          <a:bodyPr vert="horz" lIns="91557" tIns="45777" rIns="91557" bIns="45777" rtlCol="0"/>
          <a:lstStyle>
            <a:lvl1pPr algn="l">
              <a:defRPr sz="1200"/>
            </a:lvl1pPr>
          </a:lstStyle>
          <a:p>
            <a:endParaRPr lang="en-US" dirty="0"/>
          </a:p>
        </p:txBody>
      </p:sp>
      <p:sp>
        <p:nvSpPr>
          <p:cNvPr id="4" name="Footer Placeholder 3">
            <a:extLst>
              <a:ext uri="{FF2B5EF4-FFF2-40B4-BE49-F238E27FC236}">
                <a16:creationId xmlns:a16="http://schemas.microsoft.com/office/drawing/2014/main" id="{12B456F5-A22A-4BBF-B6F9-D1089861B9E1}"/>
              </a:ext>
            </a:extLst>
          </p:cNvPr>
          <p:cNvSpPr>
            <a:spLocks noGrp="1"/>
          </p:cNvSpPr>
          <p:nvPr>
            <p:ph type="ftr" sz="quarter" idx="2"/>
          </p:nvPr>
        </p:nvSpPr>
        <p:spPr>
          <a:xfrm>
            <a:off x="2" y="8841740"/>
            <a:ext cx="3043980" cy="467362"/>
          </a:xfrm>
          <a:prstGeom prst="rect">
            <a:avLst/>
          </a:prstGeom>
        </p:spPr>
        <p:txBody>
          <a:bodyPr vert="horz" lIns="91557" tIns="45777" rIns="91557" bIns="45777"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1EB8BCB-0600-4472-883F-90FFA6FA94ED}"/>
              </a:ext>
            </a:extLst>
          </p:cNvPr>
          <p:cNvSpPr>
            <a:spLocks noGrp="1"/>
          </p:cNvSpPr>
          <p:nvPr>
            <p:ph type="sldNum" sz="quarter" idx="3"/>
          </p:nvPr>
        </p:nvSpPr>
        <p:spPr>
          <a:xfrm>
            <a:off x="3977533" y="8690468"/>
            <a:ext cx="3043980" cy="467362"/>
          </a:xfrm>
          <a:prstGeom prst="rect">
            <a:avLst/>
          </a:prstGeom>
        </p:spPr>
        <p:txBody>
          <a:bodyPr vert="horz" lIns="91557" tIns="45777" rIns="91557" bIns="45777" rtlCol="0" anchor="b"/>
          <a:lstStyle>
            <a:lvl1pPr algn="r">
              <a:defRPr sz="1200"/>
            </a:lvl1pPr>
          </a:lstStyle>
          <a:p>
            <a:fld id="{4A0BB74A-1E86-4767-8214-AC80ABD85C21}" type="slidenum">
              <a:rPr lang="en-US" smtClean="0"/>
              <a:t>‹#›</a:t>
            </a:fld>
            <a:endParaRPr lang="en-US" dirty="0"/>
          </a:p>
        </p:txBody>
      </p:sp>
    </p:spTree>
    <p:extLst>
      <p:ext uri="{BB962C8B-B14F-4D97-AF65-F5344CB8AC3E}">
        <p14:creationId xmlns:p14="http://schemas.microsoft.com/office/powerpoint/2010/main" val="27545759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4"/>
            <a:ext cx="3043980" cy="467362"/>
          </a:xfrm>
          <a:prstGeom prst="rect">
            <a:avLst/>
          </a:prstGeom>
        </p:spPr>
        <p:txBody>
          <a:bodyPr vert="horz" lIns="91557" tIns="45777" rIns="91557" bIns="45777" rtlCol="0"/>
          <a:lstStyle>
            <a:lvl1pPr algn="l">
              <a:defRPr sz="1200"/>
            </a:lvl1pPr>
          </a:lstStyle>
          <a:p>
            <a:endParaRPr lang="en-US" dirty="0"/>
          </a:p>
        </p:txBody>
      </p:sp>
      <p:sp>
        <p:nvSpPr>
          <p:cNvPr id="3" name="Date Placeholder 2"/>
          <p:cNvSpPr>
            <a:spLocks noGrp="1"/>
          </p:cNvSpPr>
          <p:nvPr>
            <p:ph type="dt" idx="1"/>
          </p:nvPr>
        </p:nvSpPr>
        <p:spPr>
          <a:xfrm>
            <a:off x="3977533" y="4"/>
            <a:ext cx="3043980" cy="467362"/>
          </a:xfrm>
          <a:prstGeom prst="rect">
            <a:avLst/>
          </a:prstGeom>
        </p:spPr>
        <p:txBody>
          <a:bodyPr vert="horz" lIns="91557" tIns="45777" rIns="91557" bIns="45777" rtlCol="0"/>
          <a:lstStyle>
            <a:lvl1pPr algn="r">
              <a:defRPr sz="1200"/>
            </a:lvl1pPr>
          </a:lstStyle>
          <a:p>
            <a:fld id="{D699DFCF-E973-46F8-90E5-4EDDFB08D27A}" type="datetimeFigureOut">
              <a:rPr lang="en-US" smtClean="0"/>
              <a:t>1/11/2022</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557" tIns="45777" rIns="91557" bIns="45777" rtlCol="0" anchor="ctr"/>
          <a:lstStyle/>
          <a:p>
            <a:endParaRPr lang="en-US" dirty="0"/>
          </a:p>
        </p:txBody>
      </p:sp>
      <p:sp>
        <p:nvSpPr>
          <p:cNvPr id="5" name="Notes Placeholder 4"/>
          <p:cNvSpPr>
            <a:spLocks noGrp="1"/>
          </p:cNvSpPr>
          <p:nvPr>
            <p:ph type="body" sz="quarter" idx="3"/>
          </p:nvPr>
        </p:nvSpPr>
        <p:spPr>
          <a:xfrm>
            <a:off x="702949" y="4479688"/>
            <a:ext cx="5617208" cy="3665777"/>
          </a:xfrm>
          <a:prstGeom prst="rect">
            <a:avLst/>
          </a:prstGeom>
        </p:spPr>
        <p:txBody>
          <a:bodyPr vert="horz" lIns="91557" tIns="45777" rIns="91557" bIns="4577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41740"/>
            <a:ext cx="3043980" cy="467362"/>
          </a:xfrm>
          <a:prstGeom prst="rect">
            <a:avLst/>
          </a:prstGeom>
        </p:spPr>
        <p:txBody>
          <a:bodyPr vert="horz" lIns="91557" tIns="45777" rIns="91557" bIns="4577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7533" y="8841740"/>
            <a:ext cx="3043980" cy="467362"/>
          </a:xfrm>
          <a:prstGeom prst="rect">
            <a:avLst/>
          </a:prstGeom>
        </p:spPr>
        <p:txBody>
          <a:bodyPr vert="horz" lIns="91557" tIns="45777" rIns="91557" bIns="45777" rtlCol="0" anchor="b"/>
          <a:lstStyle>
            <a:lvl1pPr algn="r">
              <a:defRPr sz="1200"/>
            </a:lvl1pPr>
          </a:lstStyle>
          <a:p>
            <a:fld id="{A98A9B6F-79D8-4562-853A-7F5A7A3CDB3B}" type="slidenum">
              <a:rPr lang="en-US" smtClean="0"/>
              <a:t>‹#›</a:t>
            </a:fld>
            <a:endParaRPr lang="en-US" dirty="0"/>
          </a:p>
        </p:txBody>
      </p:sp>
    </p:spTree>
    <p:extLst>
      <p:ext uri="{BB962C8B-B14F-4D97-AF65-F5344CB8AC3E}">
        <p14:creationId xmlns:p14="http://schemas.microsoft.com/office/powerpoint/2010/main" val="1992890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1</a:t>
            </a:fld>
            <a:endParaRPr lang="en-US" dirty="0"/>
          </a:p>
        </p:txBody>
      </p:sp>
      <p:sp>
        <p:nvSpPr>
          <p:cNvPr id="5" name="Date Placeholder 4">
            <a:extLst>
              <a:ext uri="{FF2B5EF4-FFF2-40B4-BE49-F238E27FC236}">
                <a16:creationId xmlns:a16="http://schemas.microsoft.com/office/drawing/2014/main" id="{2517ACF5-8A01-4740-894E-BE725F4F6D62}"/>
              </a:ext>
            </a:extLst>
          </p:cNvPr>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87552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43</a:t>
            </a:fld>
            <a:endParaRPr lang="en-US" dirty="0"/>
          </a:p>
        </p:txBody>
      </p:sp>
      <p:sp>
        <p:nvSpPr>
          <p:cNvPr id="5" name="Date Placeholder 4">
            <a:extLst>
              <a:ext uri="{FF2B5EF4-FFF2-40B4-BE49-F238E27FC236}">
                <a16:creationId xmlns:a16="http://schemas.microsoft.com/office/drawing/2014/main" id="{2517ACF5-8A01-4740-894E-BE725F4F6D62}"/>
              </a:ext>
            </a:extLst>
          </p:cNvPr>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462776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600" b="1" dirty="0"/>
              <a:t>IMPORTANT PLEASE READ</a:t>
            </a:r>
          </a:p>
        </p:txBody>
      </p:sp>
      <p:sp>
        <p:nvSpPr>
          <p:cNvPr id="4" name="Slide Number Placeholder 3"/>
          <p:cNvSpPr>
            <a:spLocks noGrp="1"/>
          </p:cNvSpPr>
          <p:nvPr>
            <p:ph type="sldNum" sz="quarter" idx="10"/>
          </p:nvPr>
        </p:nvSpPr>
        <p:spPr/>
        <p:txBody>
          <a:bodyPr/>
          <a:lstStyle/>
          <a:p>
            <a:fld id="{620D3BB8-547D-4006-8E2D-D0CAD8090072}" type="slidenum">
              <a:rPr lang="en-US" smtClean="0"/>
              <a:t>2</a:t>
            </a:fld>
            <a:endParaRPr lang="en-US"/>
          </a:p>
        </p:txBody>
      </p:sp>
    </p:spTree>
    <p:extLst>
      <p:ext uri="{BB962C8B-B14F-4D97-AF65-F5344CB8AC3E}">
        <p14:creationId xmlns:p14="http://schemas.microsoft.com/office/powerpoint/2010/main" val="2395575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8A9B6F-79D8-4562-853A-7F5A7A3CDB3B}" type="slidenum">
              <a:rPr lang="en-US" smtClean="0"/>
              <a:t>17</a:t>
            </a:fld>
            <a:endParaRPr lang="en-US" dirty="0"/>
          </a:p>
        </p:txBody>
      </p:sp>
    </p:spTree>
    <p:extLst>
      <p:ext uri="{BB962C8B-B14F-4D97-AF65-F5344CB8AC3E}">
        <p14:creationId xmlns:p14="http://schemas.microsoft.com/office/powerpoint/2010/main" val="296173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737360-F373-44D6-80A9-513647D1E915}" type="slidenum">
              <a:rPr lang="en-US" smtClean="0"/>
              <a:t>37</a:t>
            </a:fld>
            <a:endParaRPr lang="en-US"/>
          </a:p>
        </p:txBody>
      </p:sp>
    </p:spTree>
    <p:extLst>
      <p:ext uri="{BB962C8B-B14F-4D97-AF65-F5344CB8AC3E}">
        <p14:creationId xmlns:p14="http://schemas.microsoft.com/office/powerpoint/2010/main" val="226137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BC266FC6-1512-44D9-85C8-21FF0CDBA41B}" type="slidenum">
              <a:rPr lang="en-US" smtClean="0"/>
              <a:t>38</a:t>
            </a:fld>
            <a:endParaRPr lang="en-US" dirty="0"/>
          </a:p>
        </p:txBody>
      </p:sp>
    </p:spTree>
    <p:extLst>
      <p:ext uri="{BB962C8B-B14F-4D97-AF65-F5344CB8AC3E}">
        <p14:creationId xmlns:p14="http://schemas.microsoft.com/office/powerpoint/2010/main" val="3042653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BC266FC6-1512-44D9-85C8-21FF0CDBA41B}" type="slidenum">
              <a:rPr lang="en-US" smtClean="0"/>
              <a:t>39</a:t>
            </a:fld>
            <a:endParaRPr lang="en-US" dirty="0"/>
          </a:p>
        </p:txBody>
      </p:sp>
    </p:spTree>
    <p:extLst>
      <p:ext uri="{BB962C8B-B14F-4D97-AF65-F5344CB8AC3E}">
        <p14:creationId xmlns:p14="http://schemas.microsoft.com/office/powerpoint/2010/main" val="304397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609600" y="785813"/>
            <a:ext cx="6985000" cy="3930650"/>
          </a:xfrm>
          <a:ln/>
        </p:spPr>
      </p:sp>
      <p:sp>
        <p:nvSpPr>
          <p:cNvPr id="30723" name="Notes Placeholder 2"/>
          <p:cNvSpPr>
            <a:spLocks noGrp="1"/>
          </p:cNvSpPr>
          <p:nvPr>
            <p:ph type="body" idx="1"/>
          </p:nvPr>
        </p:nvSpPr>
        <p:spPr>
          <a:noFill/>
          <a:ln/>
        </p:spPr>
        <p:txBody>
          <a:bodyPr/>
          <a:lstStyle/>
          <a:p>
            <a:endParaRPr lang="en-US" dirty="0"/>
          </a:p>
        </p:txBody>
      </p:sp>
      <p:sp>
        <p:nvSpPr>
          <p:cNvPr id="30724" name="Slide Number Placeholder 3"/>
          <p:cNvSpPr>
            <a:spLocks noGrp="1"/>
          </p:cNvSpPr>
          <p:nvPr>
            <p:ph type="sldNum" sz="quarter" idx="5"/>
          </p:nvPr>
        </p:nvSpPr>
        <p:spPr>
          <a:noFill/>
        </p:spPr>
        <p:txBody>
          <a:bodyPr/>
          <a:lstStyle/>
          <a:p>
            <a:pPr defTabSz="1052871"/>
            <a:fld id="{E918A05E-23A5-4C26-8949-F362BB02E4AC}" type="slidenum">
              <a:rPr lang="en-US" smtClean="0"/>
              <a:pPr defTabSz="1052871"/>
              <a:t>40</a:t>
            </a:fld>
            <a:endParaRPr lang="en-US"/>
          </a:p>
        </p:txBody>
      </p:sp>
      <p:sp>
        <p:nvSpPr>
          <p:cNvPr id="2" name="Date Placeholder 1">
            <a:extLst>
              <a:ext uri="{FF2B5EF4-FFF2-40B4-BE49-F238E27FC236}">
                <a16:creationId xmlns:a16="http://schemas.microsoft.com/office/drawing/2014/main" id="{0726A993-C2A7-4DAF-A634-22E6F23C55AA}"/>
              </a:ext>
            </a:extLst>
          </p:cNvPr>
          <p:cNvSpPr>
            <a:spLocks noGrp="1"/>
          </p:cNvSpPr>
          <p:nvPr>
            <p:ph type="dt" idx="10"/>
          </p:nvPr>
        </p:nvSpPr>
        <p:spPr/>
        <p:txBody>
          <a:bodyPr/>
          <a:lstStyle/>
          <a:p>
            <a:endParaRPr lang="en-US"/>
          </a:p>
        </p:txBody>
      </p:sp>
    </p:spTree>
    <p:extLst>
      <p:ext uri="{BB962C8B-B14F-4D97-AF65-F5344CB8AC3E}">
        <p14:creationId xmlns:p14="http://schemas.microsoft.com/office/powerpoint/2010/main" val="911100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0D3BB8-547D-4006-8E2D-D0CAD8090072}" type="slidenum">
              <a:rPr lang="en-US" smtClean="0"/>
              <a:t>41</a:t>
            </a:fld>
            <a:endParaRPr lang="en-US"/>
          </a:p>
        </p:txBody>
      </p:sp>
      <p:sp>
        <p:nvSpPr>
          <p:cNvPr id="5" name="Date Placeholder 4">
            <a:extLst>
              <a:ext uri="{FF2B5EF4-FFF2-40B4-BE49-F238E27FC236}">
                <a16:creationId xmlns:a16="http://schemas.microsoft.com/office/drawing/2014/main" id="{1F035E33-99EC-4450-8A7E-56E82E075CD1}"/>
              </a:ext>
            </a:extLst>
          </p:cNvPr>
          <p:cNvSpPr>
            <a:spLocks noGrp="1"/>
          </p:cNvSpPr>
          <p:nvPr>
            <p:ph type="dt" idx="11"/>
          </p:nvPr>
        </p:nvSpPr>
        <p:spPr/>
        <p:txBody>
          <a:bodyPr/>
          <a:lstStyle/>
          <a:p>
            <a:endParaRPr lang="en-US"/>
          </a:p>
        </p:txBody>
      </p:sp>
    </p:spTree>
    <p:extLst>
      <p:ext uri="{BB962C8B-B14F-4D97-AF65-F5344CB8AC3E}">
        <p14:creationId xmlns:p14="http://schemas.microsoft.com/office/powerpoint/2010/main" val="3173999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BC266FC6-1512-44D9-85C8-21FF0CDBA41B}" type="slidenum">
              <a:rPr lang="en-US" smtClean="0"/>
              <a:t>42</a:t>
            </a:fld>
            <a:endParaRPr lang="en-US" dirty="0"/>
          </a:p>
        </p:txBody>
      </p:sp>
    </p:spTree>
    <p:extLst>
      <p:ext uri="{BB962C8B-B14F-4D97-AF65-F5344CB8AC3E}">
        <p14:creationId xmlns:p14="http://schemas.microsoft.com/office/powerpoint/2010/main" val="37789152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p:nvSpPr>
        <p:spPr>
          <a:xfrm>
            <a:off x="0" y="0"/>
            <a:ext cx="3742944" cy="6864096"/>
          </a:xfrm>
          <a:prstGeom prst="rect">
            <a:avLst/>
          </a:prstGeom>
          <a:solidFill>
            <a:srgbClr val="005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1802" r="6597"/>
          <a:stretch/>
        </p:blipFill>
        <p:spPr>
          <a:xfrm>
            <a:off x="3776133" y="0"/>
            <a:ext cx="8415867" cy="6858000"/>
          </a:xfrm>
          <a:prstGeom prst="rect">
            <a:avLst/>
          </a:prstGeom>
        </p:spPr>
      </p:pic>
      <p:cxnSp>
        <p:nvCxnSpPr>
          <p:cNvPr id="10" name="Straight Connector 9"/>
          <p:cNvCxnSpPr/>
          <p:nvPr/>
        </p:nvCxnSpPr>
        <p:spPr>
          <a:xfrm>
            <a:off x="299212" y="2819400"/>
            <a:ext cx="316992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2" name="AutoShape 10"/>
          <p:cNvSpPr>
            <a:spLocks noChangeArrowheads="1"/>
          </p:cNvSpPr>
          <p:nvPr/>
        </p:nvSpPr>
        <p:spPr bwMode="auto">
          <a:xfrm rot="-5400000">
            <a:off x="11176000" y="5842000"/>
            <a:ext cx="1016000" cy="1016000"/>
          </a:xfrm>
          <a:prstGeom prst="rtTriangle">
            <a:avLst/>
          </a:prstGeom>
          <a:solidFill>
            <a:srgbClr val="E6E6E6"/>
          </a:solidFill>
          <a:ln w="9525">
            <a:noFill/>
            <a:miter lim="800000"/>
            <a:headEnd/>
            <a:tailEnd/>
          </a:ln>
        </p:spPr>
        <p:txBody>
          <a:bodyPr wrap="none" anchor="ctr"/>
          <a:lstStyle/>
          <a:p>
            <a:endParaRPr lang="en-US" sz="32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7947" y="6280725"/>
            <a:ext cx="635000" cy="57727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7239" y="5015756"/>
            <a:ext cx="5993023" cy="1652488"/>
          </a:xfrm>
          <a:prstGeom prst="rect">
            <a:avLst/>
          </a:prstGeom>
          <a:effectLst>
            <a:outerShdw blurRad="50800" dist="38100" dir="2700000" algn="tl" rotWithShape="0">
              <a:prstClr val="black">
                <a:alpha val="40000"/>
              </a:prstClr>
            </a:outerShdw>
          </a:effectLst>
        </p:spPr>
      </p:pic>
      <p:sp>
        <p:nvSpPr>
          <p:cNvPr id="16" name="Text Placeholder 15"/>
          <p:cNvSpPr>
            <a:spLocks noGrp="1"/>
          </p:cNvSpPr>
          <p:nvPr>
            <p:ph type="body" sz="quarter" idx="10" hasCustomPrompt="1"/>
          </p:nvPr>
        </p:nvSpPr>
        <p:spPr>
          <a:xfrm>
            <a:off x="298366" y="1295400"/>
            <a:ext cx="3170767" cy="1404255"/>
          </a:xfrm>
        </p:spPr>
        <p:txBody>
          <a:bodyPr>
            <a:normAutofit/>
          </a:bodyPr>
          <a:lstStyle>
            <a:lvl1pPr marL="0" indent="0">
              <a:buNone/>
              <a:defRPr sz="4000" baseline="0">
                <a:solidFill>
                  <a:schemeClr val="bg1"/>
                </a:solidFill>
              </a:defRPr>
            </a:lvl1pPr>
          </a:lstStyle>
          <a:p>
            <a:pPr lvl="0"/>
            <a:r>
              <a:rPr lang="en-US" dirty="0"/>
              <a:t>Presentation Title</a:t>
            </a:r>
          </a:p>
        </p:txBody>
      </p:sp>
      <p:sp>
        <p:nvSpPr>
          <p:cNvPr id="18" name="Text Placeholder 17"/>
          <p:cNvSpPr>
            <a:spLocks noGrp="1"/>
          </p:cNvSpPr>
          <p:nvPr>
            <p:ph type="body" sz="quarter" idx="11" hasCustomPrompt="1"/>
          </p:nvPr>
        </p:nvSpPr>
        <p:spPr>
          <a:xfrm>
            <a:off x="298451" y="3035300"/>
            <a:ext cx="3170767" cy="861775"/>
          </a:xfrm>
        </p:spPr>
        <p:txBody>
          <a:bodyPr>
            <a:spAutoFit/>
          </a:bodyPr>
          <a:lstStyle>
            <a:lvl1pPr marL="0" indent="0">
              <a:buNone/>
              <a:defRPr sz="2400" baseline="0">
                <a:solidFill>
                  <a:schemeClr val="bg1"/>
                </a:solidFill>
              </a:defRPr>
            </a:lvl1pPr>
          </a:lstStyle>
          <a:p>
            <a:pPr lvl="0"/>
            <a:r>
              <a:rPr lang="en-US" dirty="0"/>
              <a:t>Presentation Subtitle/Date</a:t>
            </a:r>
          </a:p>
        </p:txBody>
      </p:sp>
    </p:spTree>
    <p:extLst>
      <p:ext uri="{BB962C8B-B14F-4D97-AF65-F5344CB8AC3E}">
        <p14:creationId xmlns:p14="http://schemas.microsoft.com/office/powerpoint/2010/main" val="3949619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1066800" y="1143000"/>
            <a:ext cx="100584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494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p:spPr>
        <p:txBody>
          <a:bodyPr>
            <a:normAutofit/>
          </a:bodyPr>
          <a:lstStyle>
            <a:lvl1pPr>
              <a:defRPr sz="4000"/>
            </a:lvl1pPr>
          </a:lstStyle>
          <a:p>
            <a:r>
              <a:rPr lang="en-US"/>
              <a:t>Click to edit Master title style</a:t>
            </a:r>
            <a:endParaRPr lang="en-US" dirty="0"/>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p:spPr>
        <p:txBody>
          <a:bodyPr/>
          <a:lstStyle>
            <a:lvl1pPr>
              <a:defRPr/>
            </a:lvl1pPr>
          </a:lstStyle>
          <a:p>
            <a:endParaRPr lang="en-US" dirty="0"/>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n-US" dirty="0"/>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633DBF31-C94D-4136-B03F-261D291E4687}" type="slidenum">
              <a:rPr lang="en-US" smtClean="0"/>
              <a:pPr/>
              <a:t>‹#›</a:t>
            </a:fld>
            <a:endParaRPr lang="en-US" dirty="0"/>
          </a:p>
        </p:txBody>
      </p:sp>
    </p:spTree>
    <p:extLst>
      <p:ext uri="{BB962C8B-B14F-4D97-AF65-F5344CB8AC3E}">
        <p14:creationId xmlns:p14="http://schemas.microsoft.com/office/powerpoint/2010/main" val="1417992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9" name="Title 8"/>
          <p:cNvSpPr>
            <a:spLocks noGrp="1"/>
          </p:cNvSpPr>
          <p:nvPr>
            <p:ph type="ctrTitle" hasCustomPrompt="1"/>
          </p:nvPr>
        </p:nvSpPr>
        <p:spPr>
          <a:xfrm>
            <a:off x="914400" y="1752602"/>
            <a:ext cx="10363200" cy="1829761"/>
          </a:xfrm>
        </p:spPr>
        <p:txBody>
          <a:bodyPr anchor="b"/>
          <a:lstStyle>
            <a:lvl1pPr algn="r">
              <a:defRPr sz="4800" b="1">
                <a:solidFill>
                  <a:schemeClr val="tx2"/>
                </a:solidFill>
                <a:effectLst/>
                <a:latin typeface="Arial" pitchFamily="34" charset="0"/>
                <a:cs typeface="Arial" pitchFamily="34" charset="0"/>
              </a:defRPr>
            </a:lvl1pPr>
            <a:extLst/>
          </a:lstStyle>
          <a:p>
            <a:r>
              <a:rPr lang="en-US" dirty="0"/>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latin typeface="Arial" pitchFamily="34" charset="0"/>
                <a:cs typeface="Arial"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12" name="Date Placeholder 29"/>
          <p:cNvSpPr>
            <a:spLocks noGrp="1"/>
          </p:cNvSpPr>
          <p:nvPr>
            <p:ph type="dt" sz="half" idx="10"/>
          </p:nvPr>
        </p:nvSpPr>
        <p:spPr/>
        <p:txBody>
          <a:bodyPr/>
          <a:lstStyle>
            <a:lvl1pPr>
              <a:defRPr>
                <a:solidFill>
                  <a:srgbClr val="FFFFFF"/>
                </a:solidFill>
              </a:defRPr>
            </a:lvl1pPr>
            <a:extLst/>
          </a:lstStyle>
          <a:p>
            <a:endParaRPr lang="en-US" dirty="0"/>
          </a:p>
        </p:txBody>
      </p:sp>
      <p:sp>
        <p:nvSpPr>
          <p:cNvPr id="13"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14" name="Slide Number Placeholder 26"/>
          <p:cNvSpPr>
            <a:spLocks noGrp="1"/>
          </p:cNvSpPr>
          <p:nvPr>
            <p:ph type="sldNum" sz="quarter" idx="12"/>
          </p:nvPr>
        </p:nvSpPr>
        <p:spPr/>
        <p:txBody>
          <a:bodyPr/>
          <a:lstStyle>
            <a:lvl1pPr>
              <a:defRPr>
                <a:solidFill>
                  <a:srgbClr val="FFFFFF"/>
                </a:solidFill>
              </a:defRPr>
            </a:lvl1pPr>
            <a:extLst/>
          </a:lstStyle>
          <a:p>
            <a:fld id="{C99AE971-4929-4998-85F3-0E61342EE5D0}" type="slidenum">
              <a:rPr lang="en-US" smtClean="0"/>
              <a:pPr/>
              <a:t>‹#›</a:t>
            </a:fld>
            <a:endParaRPr lang="en-US" dirty="0"/>
          </a:p>
        </p:txBody>
      </p:sp>
    </p:spTree>
    <p:extLst>
      <p:ext uri="{BB962C8B-B14F-4D97-AF65-F5344CB8AC3E}">
        <p14:creationId xmlns:p14="http://schemas.microsoft.com/office/powerpoint/2010/main" val="639534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81172" cy="6858000"/>
          </a:xfrm>
          <a:prstGeom prst="rect">
            <a:avLst/>
          </a:prstGeom>
        </p:spPr>
      </p:pic>
      <p:sp>
        <p:nvSpPr>
          <p:cNvPr id="2" name="Title 1"/>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8" name="Straight Connector 7"/>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0AE9B10-AC95-45D1-858C-B54083F98FF8}"/>
              </a:ext>
            </a:extLst>
          </p:cNvPr>
          <p:cNvSpPr>
            <a:spLocks noGrp="1"/>
          </p:cNvSpPr>
          <p:nvPr>
            <p:ph idx="1"/>
          </p:nvPr>
        </p:nvSpPr>
        <p:spPr>
          <a:xfrm>
            <a:off x="3124200" y="1687484"/>
            <a:ext cx="8763000" cy="49419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9418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erna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7E2241-1FEB-42DC-AACA-09073F999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3"/>
            <a:ext cx="12192000" cy="6856475"/>
          </a:xfrm>
          <a:prstGeom prst="rect">
            <a:avLst/>
          </a:prstGeom>
        </p:spPr>
      </p:pic>
      <p:sp>
        <p:nvSpPr>
          <p:cNvPr id="6" name="Title 1">
            <a:extLst>
              <a:ext uri="{FF2B5EF4-FFF2-40B4-BE49-F238E27FC236}">
                <a16:creationId xmlns:a16="http://schemas.microsoft.com/office/drawing/2014/main" id="{F35FC5ED-498F-434A-9A86-C57B8ABED56D}"/>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678CCDA0-C811-4A46-922A-BBE109F47E46}"/>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ADA1BF1D-DBB4-4455-86DE-09B4FC588797}"/>
              </a:ext>
            </a:extLst>
          </p:cNvPr>
          <p:cNvSpPr>
            <a:spLocks noGrp="1"/>
          </p:cNvSpPr>
          <p:nvPr>
            <p:ph idx="10"/>
          </p:nvPr>
        </p:nvSpPr>
        <p:spPr>
          <a:xfrm>
            <a:off x="3124200" y="1687484"/>
            <a:ext cx="8763000" cy="49419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4940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hasCustomPrompt="1"/>
          </p:nvPr>
        </p:nvSpPr>
        <p:spPr>
          <a:xfrm>
            <a:off x="2032000" y="3429000"/>
            <a:ext cx="9956800" cy="1362075"/>
          </a:xfrm>
        </p:spPr>
        <p:txBody>
          <a:bodyPr anchor="t">
            <a:noAutofit/>
          </a:bodyPr>
          <a:lstStyle>
            <a:lvl1pPr algn="l">
              <a:defRPr sz="3000" b="0" cap="none"/>
            </a:lvl1pPr>
          </a:lstStyle>
          <a:p>
            <a:r>
              <a:rPr lang="en-US" dirty="0"/>
              <a:t>Click To Edit Master Title Style</a:t>
            </a:r>
          </a:p>
        </p:txBody>
      </p:sp>
      <p:sp>
        <p:nvSpPr>
          <p:cNvPr id="3" name="Text Placeholder 2"/>
          <p:cNvSpPr>
            <a:spLocks noGrp="1"/>
          </p:cNvSpPr>
          <p:nvPr>
            <p:ph type="body" idx="1"/>
          </p:nvPr>
        </p:nvSpPr>
        <p:spPr>
          <a:xfrm>
            <a:off x="2032000" y="1928812"/>
            <a:ext cx="9956800" cy="1500187"/>
          </a:xfrm>
        </p:spPr>
        <p:txBody>
          <a:bodyPr anchor="b">
            <a:normAutofit/>
          </a:bodyPr>
          <a:lstStyle>
            <a:lvl1pPr marL="0" indent="0">
              <a:buNone/>
              <a:defRPr sz="4000" b="1">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64419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3" name="Content Placeholder 2"/>
          <p:cNvSpPr>
            <a:spLocks noGrp="1"/>
          </p:cNvSpPr>
          <p:nvPr>
            <p:ph sz="half" idx="1"/>
          </p:nvPr>
        </p:nvSpPr>
        <p:spPr>
          <a:xfrm>
            <a:off x="3454400" y="1687482"/>
            <a:ext cx="4124960" cy="4484718"/>
          </a:xfrm>
        </p:spPr>
        <p:txBody>
          <a:bodyPr/>
          <a:lstStyle>
            <a:lvl1pPr>
              <a:defRPr sz="2800"/>
            </a:lvl1pPr>
            <a:lvl2pPr>
              <a:defRPr sz="2400"/>
            </a:lvl2pPr>
            <a:lvl3pPr>
              <a:defRPr sz="2000"/>
            </a:lvl3pPr>
            <a:lvl4pPr>
              <a:defRPr sz="2000"/>
            </a:lvl4pPr>
            <a:lvl5pPr>
              <a:defRPr sz="20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63840" y="1687482"/>
            <a:ext cx="4124960" cy="4484718"/>
          </a:xfrm>
        </p:spPr>
        <p:txBody>
          <a:bodyPr/>
          <a:lstStyle>
            <a:lvl1pPr>
              <a:defRPr sz="2800"/>
            </a:lvl1pPr>
            <a:lvl2pPr>
              <a:defRPr sz="2400"/>
            </a:lvl2pPr>
            <a:lvl3pPr>
              <a:defRPr sz="2000"/>
            </a:lvl3pPr>
            <a:lvl4pPr>
              <a:defRPr sz="2000"/>
            </a:lvl4pPr>
            <a:lvl5pPr>
              <a:defRPr sz="20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9B205736-E396-4C7E-AF61-3F00A8B4CE96}"/>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23080488-9DB9-4FDD-A5BA-157BC9E81BBB}"/>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98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5" name="Title 1">
            <a:extLst>
              <a:ext uri="{FF2B5EF4-FFF2-40B4-BE49-F238E27FC236}">
                <a16:creationId xmlns:a16="http://schemas.microsoft.com/office/drawing/2014/main" id="{FBBD025A-4BBA-4024-947F-6B7B29A79C9D}"/>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3BBF8B56-F654-411B-A2A7-9676F22BE87D}"/>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726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EAP Benefits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5" name="Text Placeholder 4">
            <a:extLst>
              <a:ext uri="{FF2B5EF4-FFF2-40B4-BE49-F238E27FC236}">
                <a16:creationId xmlns:a16="http://schemas.microsoft.com/office/drawing/2014/main" id="{95A6E70E-9F92-457F-A375-87066B8D0BA1}"/>
              </a:ext>
            </a:extLst>
          </p:cNvPr>
          <p:cNvSpPr>
            <a:spLocks noGrp="1"/>
          </p:cNvSpPr>
          <p:nvPr>
            <p:ph type="body" sz="quarter" idx="10"/>
          </p:nvPr>
        </p:nvSpPr>
        <p:spPr>
          <a:xfrm>
            <a:off x="3124200" y="1687482"/>
            <a:ext cx="9062386" cy="750918"/>
          </a:xfrm>
        </p:spPr>
        <p:txBody>
          <a:bodyPr>
            <a:noAutofit/>
          </a:bodyPr>
          <a:lstStyle>
            <a:lvl1pPr marL="0" indent="0" algn="ctr">
              <a:spcAft>
                <a:spcPts val="0"/>
              </a:spcAft>
              <a:buNone/>
              <a:defRPr sz="3000"/>
            </a:lvl1pPr>
            <a:lvl2pPr>
              <a:spcAft>
                <a:spcPts val="0"/>
              </a:spcAft>
              <a:defRPr sz="3000"/>
            </a:lvl2pPr>
            <a:lvl3pPr>
              <a:spcAft>
                <a:spcPts val="0"/>
              </a:spcAft>
              <a:defRPr sz="3000"/>
            </a:lvl3pPr>
            <a:lvl4pPr>
              <a:spcAft>
                <a:spcPts val="0"/>
              </a:spcAft>
              <a:defRPr sz="3000"/>
            </a:lvl4pPr>
            <a:lvl5pPr marL="2438339" indent="0">
              <a:spcAft>
                <a:spcPts val="0"/>
              </a:spcAft>
              <a:buNone/>
              <a:defRPr sz="3000"/>
            </a:lvl5pPr>
          </a:lstStyle>
          <a:p>
            <a:pPr lvl="0"/>
            <a:r>
              <a:rPr lang="en-US"/>
              <a:t>Edit Master text styles</a:t>
            </a:r>
          </a:p>
        </p:txBody>
      </p:sp>
      <p:sp>
        <p:nvSpPr>
          <p:cNvPr id="9" name="Text Placeholder 8">
            <a:extLst>
              <a:ext uri="{FF2B5EF4-FFF2-40B4-BE49-F238E27FC236}">
                <a16:creationId xmlns:a16="http://schemas.microsoft.com/office/drawing/2014/main" id="{0F77757B-5F4A-4B26-9865-21FC3AA33DD6}"/>
              </a:ext>
            </a:extLst>
          </p:cNvPr>
          <p:cNvSpPr>
            <a:spLocks noGrp="1"/>
          </p:cNvSpPr>
          <p:nvPr>
            <p:ph type="body" sz="quarter" idx="11"/>
          </p:nvPr>
        </p:nvSpPr>
        <p:spPr>
          <a:xfrm>
            <a:off x="3118786" y="2667000"/>
            <a:ext cx="9067800" cy="3276600"/>
          </a:xfrm>
        </p:spPr>
        <p:txBody>
          <a:bodyPr numCol="2">
            <a:normAutofit/>
          </a:bodyPr>
          <a:lstStyle>
            <a:lvl1pPr marL="341313" indent="-231775">
              <a:spcAft>
                <a:spcPts val="600"/>
              </a:spcAft>
              <a:defRPr sz="2600"/>
            </a:lvl1pPr>
            <a:lvl2pPr>
              <a:spcAft>
                <a:spcPts val="600"/>
              </a:spcAft>
              <a:defRPr sz="2600"/>
            </a:lvl2pPr>
            <a:lvl3pPr>
              <a:spcAft>
                <a:spcPts val="600"/>
              </a:spcAft>
              <a:defRPr sz="2600"/>
            </a:lvl3pPr>
            <a:lvl4pPr>
              <a:spcAft>
                <a:spcPts val="600"/>
              </a:spcAft>
              <a:defRPr sz="2600"/>
            </a:lvl4pPr>
            <a:lvl5pPr>
              <a:spcAft>
                <a:spcPts val="600"/>
              </a:spcAft>
              <a:defRPr sz="2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1D22881A-0C00-4208-9DBC-ABA34E121006}"/>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EFAF49D8-76F6-4B75-97B6-E02A291033BB}"/>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124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547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p:nvPr>
        </p:nvSpPr>
        <p:spPr>
          <a:xfrm>
            <a:off x="4470400" y="4792663"/>
            <a:ext cx="7315200" cy="566739"/>
          </a:xfrm>
        </p:spPr>
        <p:txBody>
          <a:bodyPr anchor="b"/>
          <a:lstStyle>
            <a:lvl1pPr algn="l">
              <a:defRPr sz="2667" b="1"/>
            </a:lvl1pPr>
          </a:lstStyle>
          <a:p>
            <a:r>
              <a:rPr lang="en-US"/>
              <a:t>Click to edit Master title style</a:t>
            </a:r>
            <a:endParaRPr lang="en-US" dirty="0"/>
          </a:p>
        </p:txBody>
      </p:sp>
      <p:sp>
        <p:nvSpPr>
          <p:cNvPr id="3" name="Picture Placeholder 2"/>
          <p:cNvSpPr>
            <a:spLocks noGrp="1"/>
          </p:cNvSpPr>
          <p:nvPr>
            <p:ph type="pic" idx="1"/>
          </p:nvPr>
        </p:nvSpPr>
        <p:spPr>
          <a:xfrm>
            <a:off x="4470400" y="604836"/>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4470400" y="535940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3804594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4000">
              <a:srgbClr val="E6E6E6">
                <a:lumMod val="58000"/>
                <a:lumOff val="42000"/>
              </a:srgbClr>
            </a:gs>
            <a:gs pos="100000">
              <a:srgbClr val="D7D7D7"/>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104B5152-E7C4-42B3-A2F6-F69870D0E855}"/>
              </a:ext>
            </a:extLst>
          </p:cNvPr>
          <p:cNvSpPr txBox="1"/>
          <p:nvPr/>
        </p:nvSpPr>
        <p:spPr>
          <a:xfrm>
            <a:off x="11658600" y="6477000"/>
            <a:ext cx="377952" cy="246221"/>
          </a:xfrm>
          <a:prstGeom prst="rect">
            <a:avLst/>
          </a:prstGeom>
          <a:noFill/>
        </p:spPr>
        <p:txBody>
          <a:bodyPr wrap="square" rtlCol="0">
            <a:spAutoFit/>
          </a:bodyPr>
          <a:lstStyle/>
          <a:p>
            <a:fld id="{FCF2AC2D-79B5-4317-8471-64C75262AFFF}" type="slidenum">
              <a:rPr lang="en-US" sz="1000" smtClean="0">
                <a:latin typeface="Helvetica" panose="020B0604020202020204" pitchFamily="34" charset="0"/>
                <a:cs typeface="Helvetica" panose="020B0604020202020204" pitchFamily="34" charset="0"/>
              </a:rPr>
              <a:t>‹#›</a:t>
            </a:fld>
            <a:endParaRPr lang="en-US" sz="1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47402437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ctr" defTabSz="1219170" rtl="0" eaLnBrk="1" latinLnBrk="0" hangingPunct="1">
        <a:spcBef>
          <a:spcPct val="0"/>
        </a:spcBef>
        <a:buNone/>
        <a:defRPr sz="4000" kern="1200">
          <a:solidFill>
            <a:schemeClr val="tx1"/>
          </a:solidFill>
          <a:latin typeface="Helvetica" pitchFamily="34" charset="0"/>
          <a:ea typeface="+mj-ea"/>
          <a:cs typeface="+mj-cs"/>
        </a:defRPr>
      </a:lvl1pPr>
    </p:titleStyle>
    <p:bodyStyle>
      <a:lvl1pPr marL="341313" indent="-341313" algn="l" defTabSz="1219170" rtl="0" eaLnBrk="1" latinLnBrk="0" hangingPunct="1">
        <a:spcBef>
          <a:spcPts val="0"/>
        </a:spcBef>
        <a:spcAft>
          <a:spcPts val="1333"/>
        </a:spcAft>
        <a:buClr>
          <a:srgbClr val="0070C0"/>
        </a:buClr>
        <a:buSzPct val="68000"/>
        <a:buFont typeface="Wingdings 3" panose="05040102010807070707" pitchFamily="18" charset="2"/>
        <a:buChar char="}"/>
        <a:defRPr sz="2800" kern="1200">
          <a:solidFill>
            <a:schemeClr val="tx1"/>
          </a:solidFill>
          <a:latin typeface="Helvetica" pitchFamily="34" charset="0"/>
          <a:ea typeface="+mn-ea"/>
          <a:cs typeface="+mn-cs"/>
        </a:defRPr>
      </a:lvl1pPr>
      <a:lvl2pPr marL="990575" indent="-380990" algn="l" defTabSz="1219170" rtl="0" eaLnBrk="1" latinLnBrk="0" hangingPunct="1">
        <a:spcBef>
          <a:spcPts val="0"/>
        </a:spcBef>
        <a:spcAft>
          <a:spcPts val="1333"/>
        </a:spcAft>
        <a:buFont typeface="Arial" panose="020B0604020202020204" pitchFamily="34" charset="0"/>
        <a:buChar char="•"/>
        <a:defRPr sz="2400" kern="1200">
          <a:solidFill>
            <a:schemeClr val="tx1"/>
          </a:solidFill>
          <a:latin typeface="Helvetica" pitchFamily="34" charset="0"/>
          <a:ea typeface="+mn-ea"/>
          <a:cs typeface="+mn-cs"/>
        </a:defRPr>
      </a:lvl2pPr>
      <a:lvl3pPr marL="1523962" indent="-304792" algn="l" defTabSz="1219170" rtl="0" eaLnBrk="1" latinLnBrk="0" hangingPunct="1">
        <a:spcBef>
          <a:spcPts val="0"/>
        </a:spcBef>
        <a:spcAft>
          <a:spcPts val="1333"/>
        </a:spcAft>
        <a:buSzPct val="68000"/>
        <a:buFont typeface="Courier New" panose="02070309020205020404" pitchFamily="49" charset="0"/>
        <a:buChar char="o"/>
        <a:defRPr sz="2000" kern="1200">
          <a:solidFill>
            <a:schemeClr val="tx1"/>
          </a:solidFill>
          <a:latin typeface="Helvetica" pitchFamily="34" charset="0"/>
          <a:ea typeface="+mn-ea"/>
          <a:cs typeface="+mn-cs"/>
        </a:defRPr>
      </a:lvl3pPr>
      <a:lvl4pPr marL="2133547"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4pPr>
      <a:lvl5pPr marL="2743131"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www.riskmgt.alabama.gov/" TargetMode="External"/><Relationship Id="rId5" Type="http://schemas.openxmlformats.org/officeDocument/2006/relationships/hyperlink" Target="mailto:kwatasian.hunt@finance.alabama.gov"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3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6.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4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7.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hyperlink" Target="http://www.behavioralhealthsystems.com/" TargetMode="External"/><Relationship Id="rId5" Type="http://schemas.openxmlformats.org/officeDocument/2006/relationships/image" Target="../media/image17.jpeg"/><Relationship Id="rId4" Type="http://schemas.openxmlformats.org/officeDocument/2006/relationships/notesSlide" Target="../notesSlides/notesSlide9.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BFC8530-1C6B-404E-8D51-DE6C489D605D}"/>
              </a:ext>
            </a:extLst>
          </p:cNvPr>
          <p:cNvSpPr>
            <a:spLocks noGrp="1"/>
          </p:cNvSpPr>
          <p:nvPr>
            <p:ph type="body" sz="quarter" idx="10"/>
          </p:nvPr>
        </p:nvSpPr>
        <p:spPr>
          <a:xfrm>
            <a:off x="417304" y="708210"/>
            <a:ext cx="2988005" cy="1882588"/>
          </a:xfrm>
        </p:spPr>
        <p:txBody>
          <a:bodyPr>
            <a:normAutofit/>
          </a:bodyPr>
          <a:lstStyle/>
          <a:p>
            <a:pPr>
              <a:spcAft>
                <a:spcPts val="0"/>
              </a:spcAft>
            </a:pPr>
            <a:r>
              <a:rPr lang="en-US" sz="3300" dirty="0"/>
              <a:t>Dealing with Difficult People</a:t>
            </a:r>
          </a:p>
        </p:txBody>
      </p:sp>
      <p:sp>
        <p:nvSpPr>
          <p:cNvPr id="7" name="Text Placeholder 6">
            <a:extLst>
              <a:ext uri="{FF2B5EF4-FFF2-40B4-BE49-F238E27FC236}">
                <a16:creationId xmlns:a16="http://schemas.microsoft.com/office/drawing/2014/main" id="{C1DE010C-0747-4B2C-8B42-0382C5839EB6}"/>
              </a:ext>
            </a:extLst>
          </p:cNvPr>
          <p:cNvSpPr>
            <a:spLocks noGrp="1"/>
          </p:cNvSpPr>
          <p:nvPr>
            <p:ph type="body" sz="quarter" idx="11"/>
          </p:nvPr>
        </p:nvSpPr>
        <p:spPr>
          <a:xfrm>
            <a:off x="319177" y="3124948"/>
            <a:ext cx="3157267" cy="400110"/>
          </a:xfrm>
        </p:spPr>
        <p:txBody>
          <a:bodyPr/>
          <a:lstStyle/>
          <a:p>
            <a:pPr algn="ctr"/>
            <a:r>
              <a:rPr lang="en-US" sz="2000" dirty="0"/>
              <a:t>January 2022</a:t>
            </a:r>
          </a:p>
        </p:txBody>
      </p:sp>
      <p:pic>
        <p:nvPicPr>
          <p:cNvPr id="4" name="Picture 3">
            <a:extLst>
              <a:ext uri="{FF2B5EF4-FFF2-40B4-BE49-F238E27FC236}">
                <a16:creationId xmlns:a16="http://schemas.microsoft.com/office/drawing/2014/main" id="{8220A518-626E-410C-970A-A7320307D5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61" y="4460308"/>
            <a:ext cx="1628571" cy="16190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Audio 7">
            <a:hlinkClick r:id="" action="ppaction://media"/>
            <a:extLst>
              <a:ext uri="{FF2B5EF4-FFF2-40B4-BE49-F238E27FC236}">
                <a16:creationId xmlns:a16="http://schemas.microsoft.com/office/drawing/2014/main" id="{21C82093-9D09-435C-A292-1B356225F7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44212187"/>
      </p:ext>
    </p:extLst>
  </p:cSld>
  <p:clrMapOvr>
    <a:masterClrMapping/>
  </p:clrMapOvr>
  <mc:AlternateContent xmlns:mc="http://schemas.openxmlformats.org/markup-compatibility/2006">
    <mc:Choice xmlns:p14="http://schemas.microsoft.com/office/powerpoint/2010/main" Requires="p14">
      <p:transition spd="slow" p14:dur="2000" advTm="4886"/>
    </mc:Choice>
    <mc:Fallback>
      <p:transition spd="slow" advTm="4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31EBA-7EB8-4DFA-AE56-3BAB0EB14B1E}"/>
              </a:ext>
            </a:extLst>
          </p:cNvPr>
          <p:cNvSpPr>
            <a:spLocks noGrp="1"/>
          </p:cNvSpPr>
          <p:nvPr>
            <p:ph type="title"/>
          </p:nvPr>
        </p:nvSpPr>
        <p:spPr/>
        <p:txBody>
          <a:bodyPr/>
          <a:lstStyle/>
          <a:p>
            <a:r>
              <a:rPr lang="en-US" dirty="0"/>
              <a:t>Listening </a:t>
            </a:r>
          </a:p>
        </p:txBody>
      </p:sp>
      <p:sp>
        <p:nvSpPr>
          <p:cNvPr id="3" name="Content Placeholder 2">
            <a:extLst>
              <a:ext uri="{FF2B5EF4-FFF2-40B4-BE49-F238E27FC236}">
                <a16:creationId xmlns:a16="http://schemas.microsoft.com/office/drawing/2014/main" id="{8CCFFA84-48EE-4354-A45C-A21856F14717}"/>
              </a:ext>
            </a:extLst>
          </p:cNvPr>
          <p:cNvSpPr>
            <a:spLocks noGrp="1"/>
          </p:cNvSpPr>
          <p:nvPr>
            <p:ph idx="1"/>
          </p:nvPr>
        </p:nvSpPr>
        <p:spPr/>
        <p:txBody>
          <a:bodyPr/>
          <a:lstStyle/>
          <a:p>
            <a:r>
              <a:rPr lang="en-US" dirty="0"/>
              <a:t>Tips for being a good listener:</a:t>
            </a:r>
          </a:p>
          <a:p>
            <a:pPr lvl="1"/>
            <a:r>
              <a:rPr lang="en-US" dirty="0"/>
              <a:t>Pay attention to the person speaking </a:t>
            </a:r>
          </a:p>
          <a:p>
            <a:pPr lvl="1"/>
            <a:r>
              <a:rPr lang="en-US" dirty="0"/>
              <a:t>Do not interrupt the speaker </a:t>
            </a:r>
          </a:p>
          <a:p>
            <a:pPr lvl="1"/>
            <a:r>
              <a:rPr lang="en-US" dirty="0"/>
              <a:t>Show your interest </a:t>
            </a:r>
          </a:p>
        </p:txBody>
      </p:sp>
      <p:pic>
        <p:nvPicPr>
          <p:cNvPr id="4" name="Audio 3">
            <a:hlinkClick r:id="" action="ppaction://media"/>
            <a:extLst>
              <a:ext uri="{FF2B5EF4-FFF2-40B4-BE49-F238E27FC236}">
                <a16:creationId xmlns:a16="http://schemas.microsoft.com/office/drawing/2014/main" id="{6277F633-9328-403B-8471-A17928FF7F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85978354"/>
      </p:ext>
    </p:extLst>
  </p:cSld>
  <p:clrMapOvr>
    <a:masterClrMapping/>
  </p:clrMapOvr>
  <mc:AlternateContent xmlns:mc="http://schemas.openxmlformats.org/markup-compatibility/2006">
    <mc:Choice xmlns:p14="http://schemas.microsoft.com/office/powerpoint/2010/main" Requires="p14">
      <p:transition spd="slow" p14:dur="2000" advTm="28570"/>
    </mc:Choice>
    <mc:Fallback>
      <p:transition spd="slow" advTm="28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C0AB2-5867-4E4A-9BDD-0F026DBE982E}"/>
              </a:ext>
            </a:extLst>
          </p:cNvPr>
          <p:cNvSpPr>
            <a:spLocks noGrp="1"/>
          </p:cNvSpPr>
          <p:nvPr>
            <p:ph type="title"/>
          </p:nvPr>
        </p:nvSpPr>
        <p:spPr/>
        <p:txBody>
          <a:bodyPr/>
          <a:lstStyle/>
          <a:p>
            <a:r>
              <a:rPr lang="en-US" dirty="0"/>
              <a:t>Being Aware of Body Language  </a:t>
            </a:r>
          </a:p>
        </p:txBody>
      </p:sp>
      <p:sp>
        <p:nvSpPr>
          <p:cNvPr id="3" name="Content Placeholder 2">
            <a:extLst>
              <a:ext uri="{FF2B5EF4-FFF2-40B4-BE49-F238E27FC236}">
                <a16:creationId xmlns:a16="http://schemas.microsoft.com/office/drawing/2014/main" id="{E62C162D-420A-4231-832A-795870DFB99D}"/>
              </a:ext>
            </a:extLst>
          </p:cNvPr>
          <p:cNvSpPr>
            <a:spLocks noGrp="1"/>
          </p:cNvSpPr>
          <p:nvPr>
            <p:ph idx="1"/>
          </p:nvPr>
        </p:nvSpPr>
        <p:spPr/>
        <p:txBody>
          <a:bodyPr/>
          <a:lstStyle/>
          <a:p>
            <a:r>
              <a:rPr lang="en-US" dirty="0"/>
              <a:t>Understanding your body language can help you:</a:t>
            </a:r>
          </a:p>
          <a:p>
            <a:pPr lvl="1"/>
            <a:r>
              <a:rPr lang="en-US" dirty="0"/>
              <a:t>Connect with others</a:t>
            </a:r>
          </a:p>
          <a:p>
            <a:pPr lvl="1"/>
            <a:r>
              <a:rPr lang="en-US" dirty="0"/>
              <a:t>Say what you really mean</a:t>
            </a:r>
          </a:p>
          <a:p>
            <a:pPr lvl="1"/>
            <a:r>
              <a:rPr lang="en-US" dirty="0"/>
              <a:t>Work through problems </a:t>
            </a:r>
          </a:p>
          <a:p>
            <a:pPr lvl="1"/>
            <a:r>
              <a:rPr lang="en-US" dirty="0"/>
              <a:t>Build better relationships at work and at home </a:t>
            </a:r>
          </a:p>
        </p:txBody>
      </p:sp>
      <p:pic>
        <p:nvPicPr>
          <p:cNvPr id="4" name="Audio 3">
            <a:hlinkClick r:id="" action="ppaction://media"/>
            <a:extLst>
              <a:ext uri="{FF2B5EF4-FFF2-40B4-BE49-F238E27FC236}">
                <a16:creationId xmlns:a16="http://schemas.microsoft.com/office/drawing/2014/main" id="{4A4803EF-DC76-4498-85A3-773AE5B517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0245150"/>
      </p:ext>
    </p:extLst>
  </p:cSld>
  <p:clrMapOvr>
    <a:masterClrMapping/>
  </p:clrMapOvr>
  <mc:AlternateContent xmlns:mc="http://schemas.openxmlformats.org/markup-compatibility/2006">
    <mc:Choice xmlns:p14="http://schemas.microsoft.com/office/powerpoint/2010/main" Requires="p14">
      <p:transition spd="slow" p14:dur="2000" advTm="16242"/>
    </mc:Choice>
    <mc:Fallback>
      <p:transition spd="slow" advTm="16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76FF9-82E7-4990-89DE-30D1F1EF6BDA}"/>
              </a:ext>
            </a:extLst>
          </p:cNvPr>
          <p:cNvSpPr>
            <a:spLocks noGrp="1"/>
          </p:cNvSpPr>
          <p:nvPr>
            <p:ph type="title"/>
          </p:nvPr>
        </p:nvSpPr>
        <p:spPr/>
        <p:txBody>
          <a:bodyPr/>
          <a:lstStyle/>
          <a:p>
            <a:r>
              <a:rPr lang="en-US" dirty="0"/>
              <a:t>Being Aware of Body Language</a:t>
            </a:r>
          </a:p>
        </p:txBody>
      </p:sp>
      <p:sp>
        <p:nvSpPr>
          <p:cNvPr id="3" name="Content Placeholder 2">
            <a:extLst>
              <a:ext uri="{FF2B5EF4-FFF2-40B4-BE49-F238E27FC236}">
                <a16:creationId xmlns:a16="http://schemas.microsoft.com/office/drawing/2014/main" id="{6BBA7C36-4686-4806-A2AC-4B7E0DB05FE8}"/>
              </a:ext>
            </a:extLst>
          </p:cNvPr>
          <p:cNvSpPr>
            <a:spLocks noGrp="1"/>
          </p:cNvSpPr>
          <p:nvPr>
            <p:ph idx="1"/>
          </p:nvPr>
        </p:nvSpPr>
        <p:spPr/>
        <p:txBody>
          <a:bodyPr/>
          <a:lstStyle/>
          <a:p>
            <a:r>
              <a:rPr lang="en-US" dirty="0"/>
              <a:t>Positive body language includes:</a:t>
            </a:r>
          </a:p>
          <a:p>
            <a:pPr lvl="1"/>
            <a:r>
              <a:rPr lang="en-US" dirty="0"/>
              <a:t>Maintaining eye contact</a:t>
            </a:r>
          </a:p>
          <a:p>
            <a:pPr lvl="1"/>
            <a:r>
              <a:rPr lang="en-US" dirty="0"/>
              <a:t>Standing still with back straight</a:t>
            </a:r>
          </a:p>
          <a:p>
            <a:pPr lvl="1"/>
            <a:r>
              <a:rPr lang="en-US" dirty="0"/>
              <a:t>Using positive body movements </a:t>
            </a:r>
          </a:p>
        </p:txBody>
      </p:sp>
      <p:pic>
        <p:nvPicPr>
          <p:cNvPr id="4" name="Audio 3">
            <a:hlinkClick r:id="" action="ppaction://media"/>
            <a:extLst>
              <a:ext uri="{FF2B5EF4-FFF2-40B4-BE49-F238E27FC236}">
                <a16:creationId xmlns:a16="http://schemas.microsoft.com/office/drawing/2014/main" id="{32E54CB9-3BE4-48DC-A88B-78D6B2B9F7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26974862"/>
      </p:ext>
    </p:extLst>
  </p:cSld>
  <p:clrMapOvr>
    <a:masterClrMapping/>
  </p:clrMapOvr>
  <mc:AlternateContent xmlns:mc="http://schemas.openxmlformats.org/markup-compatibility/2006">
    <mc:Choice xmlns:p14="http://schemas.microsoft.com/office/powerpoint/2010/main" Requires="p14">
      <p:transition spd="slow" p14:dur="2000" advTm="12199"/>
    </mc:Choice>
    <mc:Fallback>
      <p:transition spd="slow" advTm="12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92AB2-4940-496A-90DA-60C4D891B8BF}"/>
              </a:ext>
            </a:extLst>
          </p:cNvPr>
          <p:cNvSpPr>
            <a:spLocks noGrp="1"/>
          </p:cNvSpPr>
          <p:nvPr>
            <p:ph type="title"/>
          </p:nvPr>
        </p:nvSpPr>
        <p:spPr/>
        <p:txBody>
          <a:bodyPr/>
          <a:lstStyle/>
          <a:p>
            <a:r>
              <a:rPr lang="en-US" dirty="0"/>
              <a:t>Being Aware of Body Language </a:t>
            </a:r>
          </a:p>
        </p:txBody>
      </p:sp>
      <p:sp>
        <p:nvSpPr>
          <p:cNvPr id="3" name="Content Placeholder 2">
            <a:extLst>
              <a:ext uri="{FF2B5EF4-FFF2-40B4-BE49-F238E27FC236}">
                <a16:creationId xmlns:a16="http://schemas.microsoft.com/office/drawing/2014/main" id="{6C2B0166-7069-4747-9CEF-5A8DD992C9F6}"/>
              </a:ext>
            </a:extLst>
          </p:cNvPr>
          <p:cNvSpPr>
            <a:spLocks noGrp="1"/>
          </p:cNvSpPr>
          <p:nvPr>
            <p:ph idx="1"/>
          </p:nvPr>
        </p:nvSpPr>
        <p:spPr/>
        <p:txBody>
          <a:bodyPr/>
          <a:lstStyle/>
          <a:p>
            <a:r>
              <a:rPr lang="en-US" dirty="0"/>
              <a:t>Negative body language includes: </a:t>
            </a:r>
          </a:p>
          <a:p>
            <a:pPr lvl="1"/>
            <a:r>
              <a:rPr lang="en-US" dirty="0"/>
              <a:t>Avoidance of eye contact</a:t>
            </a:r>
          </a:p>
          <a:p>
            <a:pPr lvl="1"/>
            <a:r>
              <a:rPr lang="en-US" dirty="0"/>
              <a:t>Staring </a:t>
            </a:r>
          </a:p>
          <a:p>
            <a:pPr lvl="1"/>
            <a:r>
              <a:rPr lang="en-US" dirty="0"/>
              <a:t>Crossed arms</a:t>
            </a:r>
          </a:p>
          <a:p>
            <a:pPr lvl="1"/>
            <a:r>
              <a:rPr lang="en-US" dirty="0"/>
              <a:t>Looking at watch</a:t>
            </a:r>
          </a:p>
          <a:p>
            <a:pPr lvl="1"/>
            <a:r>
              <a:rPr lang="en-US" dirty="0"/>
              <a:t>Poor posture</a:t>
            </a:r>
          </a:p>
          <a:p>
            <a:pPr lvl="1"/>
            <a:r>
              <a:rPr lang="en-US" dirty="0"/>
              <a:t>Frowning </a:t>
            </a:r>
          </a:p>
        </p:txBody>
      </p:sp>
      <p:pic>
        <p:nvPicPr>
          <p:cNvPr id="5" name="Audio 4">
            <a:hlinkClick r:id="" action="ppaction://media"/>
            <a:extLst>
              <a:ext uri="{FF2B5EF4-FFF2-40B4-BE49-F238E27FC236}">
                <a16:creationId xmlns:a16="http://schemas.microsoft.com/office/drawing/2014/main" id="{4414DEF1-FB03-4A7E-9330-03878C785A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70311763"/>
      </p:ext>
    </p:extLst>
  </p:cSld>
  <p:clrMapOvr>
    <a:masterClrMapping/>
  </p:clrMapOvr>
  <mc:AlternateContent xmlns:mc="http://schemas.openxmlformats.org/markup-compatibility/2006">
    <mc:Choice xmlns:p14="http://schemas.microsoft.com/office/powerpoint/2010/main" Requires="p14">
      <p:transition spd="slow" p14:dur="2000" advTm="20652"/>
    </mc:Choice>
    <mc:Fallback>
      <p:transition spd="slow" advTm="20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6BDD4-1B64-4974-B8CD-DD6EB0FE41E4}"/>
              </a:ext>
            </a:extLst>
          </p:cNvPr>
          <p:cNvSpPr>
            <a:spLocks noGrp="1"/>
          </p:cNvSpPr>
          <p:nvPr>
            <p:ph type="title"/>
          </p:nvPr>
        </p:nvSpPr>
        <p:spPr/>
        <p:txBody>
          <a:bodyPr/>
          <a:lstStyle/>
          <a:p>
            <a:r>
              <a:rPr lang="en-US" dirty="0"/>
              <a:t>Managing Stress </a:t>
            </a:r>
          </a:p>
        </p:txBody>
      </p:sp>
      <p:sp>
        <p:nvSpPr>
          <p:cNvPr id="3" name="Content Placeholder 2">
            <a:extLst>
              <a:ext uri="{FF2B5EF4-FFF2-40B4-BE49-F238E27FC236}">
                <a16:creationId xmlns:a16="http://schemas.microsoft.com/office/drawing/2014/main" id="{AFE7DBB4-932F-474A-9D76-ACE2A9ED26AC}"/>
              </a:ext>
            </a:extLst>
          </p:cNvPr>
          <p:cNvSpPr>
            <a:spLocks noGrp="1"/>
          </p:cNvSpPr>
          <p:nvPr>
            <p:ph idx="1"/>
          </p:nvPr>
        </p:nvSpPr>
        <p:spPr/>
        <p:txBody>
          <a:bodyPr/>
          <a:lstStyle/>
          <a:p>
            <a:r>
              <a:rPr lang="en-US" dirty="0"/>
              <a:t>Managing your stress can improve your communication by:</a:t>
            </a:r>
          </a:p>
          <a:p>
            <a:pPr lvl="1"/>
            <a:r>
              <a:rPr lang="en-US" dirty="0"/>
              <a:t>You being in control of your feelings </a:t>
            </a:r>
          </a:p>
          <a:p>
            <a:pPr lvl="1"/>
            <a:r>
              <a:rPr lang="en-US" dirty="0"/>
              <a:t>You being able to control your behavior during a time of stress or during a disagreement </a:t>
            </a:r>
          </a:p>
          <a:p>
            <a:pPr marL="609585" lvl="1" indent="0">
              <a:buNone/>
            </a:pPr>
            <a:endParaRPr lang="en-US" dirty="0"/>
          </a:p>
        </p:txBody>
      </p:sp>
      <p:pic>
        <p:nvPicPr>
          <p:cNvPr id="5" name="Audio 4">
            <a:hlinkClick r:id="" action="ppaction://media"/>
            <a:extLst>
              <a:ext uri="{FF2B5EF4-FFF2-40B4-BE49-F238E27FC236}">
                <a16:creationId xmlns:a16="http://schemas.microsoft.com/office/drawing/2014/main" id="{E06A359A-92A8-429A-9033-8481B05A02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79363008"/>
      </p:ext>
    </p:extLst>
  </p:cSld>
  <p:clrMapOvr>
    <a:masterClrMapping/>
  </p:clrMapOvr>
  <mc:AlternateContent xmlns:mc="http://schemas.openxmlformats.org/markup-compatibility/2006">
    <mc:Choice xmlns:p14="http://schemas.microsoft.com/office/powerpoint/2010/main" Requires="p14">
      <p:transition spd="slow" p14:dur="2000" advTm="16960"/>
    </mc:Choice>
    <mc:Fallback>
      <p:transition spd="slow" advTm="16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2AA6D-932B-4C0E-BC84-8CF20976F577}"/>
              </a:ext>
            </a:extLst>
          </p:cNvPr>
          <p:cNvSpPr>
            <a:spLocks noGrp="1"/>
          </p:cNvSpPr>
          <p:nvPr>
            <p:ph type="title"/>
          </p:nvPr>
        </p:nvSpPr>
        <p:spPr/>
        <p:txBody>
          <a:bodyPr/>
          <a:lstStyle/>
          <a:p>
            <a:r>
              <a:rPr lang="en-US" dirty="0"/>
              <a:t>Managing Stress</a:t>
            </a:r>
          </a:p>
        </p:txBody>
      </p:sp>
      <p:sp>
        <p:nvSpPr>
          <p:cNvPr id="3" name="Content Placeholder 2">
            <a:extLst>
              <a:ext uri="{FF2B5EF4-FFF2-40B4-BE49-F238E27FC236}">
                <a16:creationId xmlns:a16="http://schemas.microsoft.com/office/drawing/2014/main" id="{BB82E2A2-69F4-464D-96E8-99828B8E34F4}"/>
              </a:ext>
            </a:extLst>
          </p:cNvPr>
          <p:cNvSpPr>
            <a:spLocks noGrp="1"/>
          </p:cNvSpPr>
          <p:nvPr>
            <p:ph idx="1"/>
          </p:nvPr>
        </p:nvSpPr>
        <p:spPr/>
        <p:txBody>
          <a:bodyPr/>
          <a:lstStyle/>
          <a:p>
            <a:r>
              <a:rPr lang="en-US" dirty="0"/>
              <a:t>To manage stress while communicating:</a:t>
            </a:r>
          </a:p>
          <a:p>
            <a:pPr lvl="1"/>
            <a:r>
              <a:rPr lang="en-US" dirty="0"/>
              <a:t>Know what upsets you </a:t>
            </a:r>
          </a:p>
          <a:p>
            <a:pPr lvl="1"/>
            <a:r>
              <a:rPr lang="en-US" dirty="0"/>
              <a:t>Take a moment to calm down, slow down</a:t>
            </a:r>
          </a:p>
          <a:p>
            <a:pPr lvl="1"/>
            <a:r>
              <a:rPr lang="en-US" dirty="0"/>
              <a:t>Agree to disagree </a:t>
            </a:r>
          </a:p>
        </p:txBody>
      </p:sp>
      <p:pic>
        <p:nvPicPr>
          <p:cNvPr id="4" name="Audio 3">
            <a:hlinkClick r:id="" action="ppaction://media"/>
            <a:extLst>
              <a:ext uri="{FF2B5EF4-FFF2-40B4-BE49-F238E27FC236}">
                <a16:creationId xmlns:a16="http://schemas.microsoft.com/office/drawing/2014/main" id="{1B034E40-A1B6-4A32-B138-8549D73080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10437010"/>
      </p:ext>
    </p:extLst>
  </p:cSld>
  <p:clrMapOvr>
    <a:masterClrMapping/>
  </p:clrMapOvr>
  <mc:AlternateContent xmlns:mc="http://schemas.openxmlformats.org/markup-compatibility/2006">
    <mc:Choice xmlns:p14="http://schemas.microsoft.com/office/powerpoint/2010/main" Requires="p14">
      <p:transition spd="slow" p14:dur="2000" advTm="17216"/>
    </mc:Choice>
    <mc:Fallback>
      <p:transition spd="slow" advTm="17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0CFC8-5213-41EE-830D-5CD48DCC6CD1}"/>
              </a:ext>
            </a:extLst>
          </p:cNvPr>
          <p:cNvSpPr>
            <a:spLocks noGrp="1"/>
          </p:cNvSpPr>
          <p:nvPr>
            <p:ph type="title"/>
          </p:nvPr>
        </p:nvSpPr>
        <p:spPr/>
        <p:txBody>
          <a:bodyPr/>
          <a:lstStyle/>
          <a:p>
            <a:r>
              <a:rPr lang="en-US" dirty="0"/>
              <a:t>Learning From Your Emotions   </a:t>
            </a:r>
          </a:p>
        </p:txBody>
      </p:sp>
      <p:sp>
        <p:nvSpPr>
          <p:cNvPr id="3" name="Content Placeholder 2">
            <a:extLst>
              <a:ext uri="{FF2B5EF4-FFF2-40B4-BE49-F238E27FC236}">
                <a16:creationId xmlns:a16="http://schemas.microsoft.com/office/drawing/2014/main" id="{E6F86DAF-A952-47EF-8EF7-60551126509E}"/>
              </a:ext>
            </a:extLst>
          </p:cNvPr>
          <p:cNvSpPr>
            <a:spLocks noGrp="1"/>
          </p:cNvSpPr>
          <p:nvPr>
            <p:ph idx="1"/>
          </p:nvPr>
        </p:nvSpPr>
        <p:spPr/>
        <p:txBody>
          <a:bodyPr/>
          <a:lstStyle/>
          <a:p>
            <a:r>
              <a:rPr lang="en-US" dirty="0"/>
              <a:t>Being able to recognize your emotions helps you:</a:t>
            </a:r>
          </a:p>
          <a:p>
            <a:pPr lvl="1"/>
            <a:r>
              <a:rPr lang="en-US" dirty="0"/>
              <a:t>Understand from others point of view </a:t>
            </a:r>
          </a:p>
          <a:p>
            <a:pPr lvl="1"/>
            <a:r>
              <a:rPr lang="en-US" dirty="0"/>
              <a:t>Stay motivated</a:t>
            </a:r>
          </a:p>
          <a:p>
            <a:pPr lvl="1"/>
            <a:r>
              <a:rPr lang="en-US" dirty="0"/>
              <a:t>Communicate clearly and effectively </a:t>
            </a:r>
          </a:p>
          <a:p>
            <a:pPr lvl="1"/>
            <a:r>
              <a:rPr lang="en-US" dirty="0"/>
              <a:t>Build strong, trusting and rewarding relationships</a:t>
            </a:r>
          </a:p>
          <a:p>
            <a:pPr lvl="1"/>
            <a:r>
              <a:rPr lang="en-US" dirty="0"/>
              <a:t>Think creatively, solve problems and manage disagreements </a:t>
            </a:r>
          </a:p>
        </p:txBody>
      </p:sp>
      <p:pic>
        <p:nvPicPr>
          <p:cNvPr id="4" name="Audio 3">
            <a:hlinkClick r:id="" action="ppaction://media"/>
            <a:extLst>
              <a:ext uri="{FF2B5EF4-FFF2-40B4-BE49-F238E27FC236}">
                <a16:creationId xmlns:a16="http://schemas.microsoft.com/office/drawing/2014/main" id="{C765B054-1141-4346-B5C4-25E12762D5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16356501"/>
      </p:ext>
    </p:extLst>
  </p:cSld>
  <p:clrMapOvr>
    <a:masterClrMapping/>
  </p:clrMapOvr>
  <mc:AlternateContent xmlns:mc="http://schemas.openxmlformats.org/markup-compatibility/2006">
    <mc:Choice xmlns:p14="http://schemas.microsoft.com/office/powerpoint/2010/main" Requires="p14">
      <p:transition spd="slow" p14:dur="2000" advTm="29321"/>
    </mc:Choice>
    <mc:Fallback>
      <p:transition spd="slow" advTm="29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7A4F7-FD4E-49C1-8C79-55139612402B}"/>
              </a:ext>
            </a:extLst>
          </p:cNvPr>
          <p:cNvSpPr>
            <a:spLocks noGrp="1"/>
          </p:cNvSpPr>
          <p:nvPr>
            <p:ph type="title"/>
          </p:nvPr>
        </p:nvSpPr>
        <p:spPr/>
        <p:txBody>
          <a:bodyPr/>
          <a:lstStyle/>
          <a:p>
            <a:r>
              <a:rPr lang="en-US" dirty="0"/>
              <a:t>Learning From Your Emotions </a:t>
            </a:r>
          </a:p>
        </p:txBody>
      </p:sp>
      <p:sp>
        <p:nvSpPr>
          <p:cNvPr id="3" name="Content Placeholder 2">
            <a:extLst>
              <a:ext uri="{FF2B5EF4-FFF2-40B4-BE49-F238E27FC236}">
                <a16:creationId xmlns:a16="http://schemas.microsoft.com/office/drawing/2014/main" id="{BC030CDA-9C88-4E4D-9CE0-D202A4A70351}"/>
              </a:ext>
            </a:extLst>
          </p:cNvPr>
          <p:cNvSpPr>
            <a:spLocks noGrp="1"/>
          </p:cNvSpPr>
          <p:nvPr>
            <p:ph idx="1"/>
          </p:nvPr>
        </p:nvSpPr>
        <p:spPr/>
        <p:txBody>
          <a:bodyPr/>
          <a:lstStyle/>
          <a:p>
            <a:r>
              <a:rPr lang="en-US" dirty="0"/>
              <a:t>Not being aware of your emotions will affect your ability to:</a:t>
            </a:r>
          </a:p>
          <a:p>
            <a:pPr lvl="1"/>
            <a:r>
              <a:rPr lang="en-US" dirty="0"/>
              <a:t>Fully understand others</a:t>
            </a:r>
          </a:p>
          <a:p>
            <a:pPr lvl="1"/>
            <a:r>
              <a:rPr lang="en-US" dirty="0"/>
              <a:t>Problem solve</a:t>
            </a:r>
          </a:p>
          <a:p>
            <a:pPr lvl="1"/>
            <a:r>
              <a:rPr lang="en-US" dirty="0"/>
              <a:t>Resolve disagreements</a:t>
            </a:r>
          </a:p>
          <a:p>
            <a:pPr lvl="1"/>
            <a:r>
              <a:rPr lang="en-US" dirty="0"/>
              <a:t>Build connections with others  </a:t>
            </a:r>
          </a:p>
        </p:txBody>
      </p:sp>
      <p:pic>
        <p:nvPicPr>
          <p:cNvPr id="5" name="Audio 4">
            <a:hlinkClick r:id="" action="ppaction://media"/>
            <a:extLst>
              <a:ext uri="{FF2B5EF4-FFF2-40B4-BE49-F238E27FC236}">
                <a16:creationId xmlns:a16="http://schemas.microsoft.com/office/drawing/2014/main" id="{E885312E-ADE9-4E6E-8F69-A3F24729E3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16474770"/>
      </p:ext>
    </p:extLst>
  </p:cSld>
  <p:clrMapOvr>
    <a:masterClrMapping/>
  </p:clrMapOvr>
  <mc:AlternateContent xmlns:mc="http://schemas.openxmlformats.org/markup-compatibility/2006">
    <mc:Choice xmlns:p14="http://schemas.microsoft.com/office/powerpoint/2010/main" Requires="p14">
      <p:transition spd="slow" p14:dur="2000" advTm="15384"/>
    </mc:Choice>
    <mc:Fallback>
      <p:transition spd="slow" advTm="15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0412D-AE9B-4511-B726-655B50C76B7A}"/>
              </a:ext>
            </a:extLst>
          </p:cNvPr>
          <p:cNvSpPr>
            <a:spLocks noGrp="1"/>
          </p:cNvSpPr>
          <p:nvPr>
            <p:ph type="title"/>
          </p:nvPr>
        </p:nvSpPr>
        <p:spPr/>
        <p:txBody>
          <a:bodyPr>
            <a:normAutofit/>
          </a:bodyPr>
          <a:lstStyle/>
          <a:p>
            <a:r>
              <a:rPr lang="en-US" dirty="0"/>
              <a:t>Respecting Others </a:t>
            </a:r>
          </a:p>
        </p:txBody>
      </p:sp>
      <p:sp>
        <p:nvSpPr>
          <p:cNvPr id="3" name="Content Placeholder 2">
            <a:extLst>
              <a:ext uri="{FF2B5EF4-FFF2-40B4-BE49-F238E27FC236}">
                <a16:creationId xmlns:a16="http://schemas.microsoft.com/office/drawing/2014/main" id="{6EA8FB09-8647-4A2A-A714-EF9B52C62DDD}"/>
              </a:ext>
            </a:extLst>
          </p:cNvPr>
          <p:cNvSpPr>
            <a:spLocks noGrp="1"/>
          </p:cNvSpPr>
          <p:nvPr>
            <p:ph idx="1"/>
          </p:nvPr>
        </p:nvSpPr>
        <p:spPr/>
        <p:txBody>
          <a:bodyPr/>
          <a:lstStyle/>
          <a:p>
            <a:r>
              <a:rPr lang="en-US" dirty="0"/>
              <a:t>Keys to effective communication are:</a:t>
            </a:r>
          </a:p>
          <a:p>
            <a:pPr lvl="1"/>
            <a:r>
              <a:rPr lang="en-US" dirty="0"/>
              <a:t>All people have an equal need for respect</a:t>
            </a:r>
          </a:p>
          <a:p>
            <a:pPr lvl="1"/>
            <a:r>
              <a:rPr lang="en-US" dirty="0"/>
              <a:t>Respect is the basic foundation of all healthy professional and personal relationships</a:t>
            </a:r>
          </a:p>
        </p:txBody>
      </p:sp>
      <p:pic>
        <p:nvPicPr>
          <p:cNvPr id="4" name="Audio 3">
            <a:hlinkClick r:id="" action="ppaction://media"/>
            <a:extLst>
              <a:ext uri="{FF2B5EF4-FFF2-40B4-BE49-F238E27FC236}">
                <a16:creationId xmlns:a16="http://schemas.microsoft.com/office/drawing/2014/main" id="{B45EA6D6-D635-45DE-96AB-0714AD7417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27136039"/>
      </p:ext>
    </p:extLst>
  </p:cSld>
  <p:clrMapOvr>
    <a:masterClrMapping/>
  </p:clrMapOvr>
  <mc:AlternateContent xmlns:mc="http://schemas.openxmlformats.org/markup-compatibility/2006">
    <mc:Choice xmlns:p14="http://schemas.microsoft.com/office/powerpoint/2010/main" Requires="p14">
      <p:transition spd="slow" p14:dur="2000" advTm="16310"/>
    </mc:Choice>
    <mc:Fallback>
      <p:transition spd="slow" advTm="16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95CDAE-DC21-4D88-9E93-1009A3119509}"/>
              </a:ext>
            </a:extLst>
          </p:cNvPr>
          <p:cNvSpPr>
            <a:spLocks noGrp="1"/>
          </p:cNvSpPr>
          <p:nvPr>
            <p:ph type="body" idx="1"/>
          </p:nvPr>
        </p:nvSpPr>
        <p:spPr>
          <a:xfrm>
            <a:off x="1714500" y="2005012"/>
            <a:ext cx="10477500" cy="1690687"/>
          </a:xfrm>
        </p:spPr>
        <p:txBody>
          <a:bodyPr>
            <a:normAutofit fontScale="70000" lnSpcReduction="20000"/>
          </a:bodyPr>
          <a:lstStyle/>
          <a:p>
            <a:endParaRPr lang="en-US" dirty="0"/>
          </a:p>
          <a:p>
            <a:r>
              <a:rPr lang="en-US" sz="5700" dirty="0"/>
              <a:t>How to Communicate With Difficult People </a:t>
            </a:r>
          </a:p>
        </p:txBody>
      </p:sp>
      <p:pic>
        <p:nvPicPr>
          <p:cNvPr id="2" name="Audio 1">
            <a:hlinkClick r:id="" action="ppaction://media"/>
            <a:extLst>
              <a:ext uri="{FF2B5EF4-FFF2-40B4-BE49-F238E27FC236}">
                <a16:creationId xmlns:a16="http://schemas.microsoft.com/office/drawing/2014/main" id="{74EE6C95-1695-456C-9A39-0C20288360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24493705"/>
      </p:ext>
    </p:extLst>
  </p:cSld>
  <p:clrMapOvr>
    <a:masterClrMapping/>
  </p:clrMapOvr>
  <mc:AlternateContent xmlns:mc="http://schemas.openxmlformats.org/markup-compatibility/2006">
    <mc:Choice xmlns:p14="http://schemas.microsoft.com/office/powerpoint/2010/main" Requires="p14">
      <p:transition spd="slow" p14:dur="2000" advTm="7812"/>
    </mc:Choice>
    <mc:Fallback>
      <p:transition spd="slow" advTm="7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C47984-473E-4769-86AD-1440622AFF4C}"/>
              </a:ext>
            </a:extLst>
          </p:cNvPr>
          <p:cNvSpPr/>
          <p:nvPr/>
        </p:nvSpPr>
        <p:spPr>
          <a:xfrm>
            <a:off x="2732717" y="1318373"/>
            <a:ext cx="9137843" cy="3416320"/>
          </a:xfrm>
          <a:prstGeom prst="rect">
            <a:avLst/>
          </a:prstGeom>
        </p:spPr>
        <p:txBody>
          <a:bodyPr wrap="square">
            <a:spAutoFit/>
          </a:bodyPr>
          <a:lstStyle/>
          <a:p>
            <a:pPr algn="ctr" eaLnBrk="1" fontAlgn="auto" hangingPunct="1">
              <a:lnSpc>
                <a:spcPct val="150000"/>
              </a:lnSpc>
              <a:spcAft>
                <a:spcPts val="0"/>
              </a:spcAft>
              <a:defRPr/>
            </a:pPr>
            <a:r>
              <a:rPr lang="en-US" dirty="0">
                <a:solidFill>
                  <a:schemeClr val="bg2">
                    <a:lumMod val="25000"/>
                  </a:schemeClr>
                </a:solidFill>
                <a:latin typeface="Arial" panose="020B0604020202020204" pitchFamily="34" charset="0"/>
                <a:cs typeface="Arial" panose="020B0604020202020204" pitchFamily="34" charset="0"/>
              </a:rPr>
              <a:t>This presentation is part of the services provided by the State Employee Assistance Program through Behavioral Health Systems, Inc.  The State EAP is administered and managed by the State Department of Finance’s Division of Risk Management (DORM). If you have questions regarding the policy, procedures or services provided by this program, please contact the Program Coordinator, </a:t>
            </a:r>
            <a:r>
              <a:rPr lang="en-US" dirty="0" err="1">
                <a:solidFill>
                  <a:schemeClr val="bg2">
                    <a:lumMod val="25000"/>
                  </a:schemeClr>
                </a:solidFill>
                <a:latin typeface="Arial" panose="020B0604020202020204" pitchFamily="34" charset="0"/>
                <a:cs typeface="Arial" panose="020B0604020202020204" pitchFamily="34" charset="0"/>
              </a:rPr>
              <a:t>Kwatasian</a:t>
            </a:r>
            <a:r>
              <a:rPr lang="en-US" dirty="0">
                <a:solidFill>
                  <a:schemeClr val="bg2">
                    <a:lumMod val="25000"/>
                  </a:schemeClr>
                </a:solidFill>
                <a:latin typeface="Arial" panose="020B0604020202020204" pitchFamily="34" charset="0"/>
                <a:cs typeface="Arial" panose="020B0604020202020204" pitchFamily="34" charset="0"/>
              </a:rPr>
              <a:t> Hunt, at  </a:t>
            </a:r>
            <a:r>
              <a:rPr lang="en-US" u="sng" dirty="0">
                <a:hlinkClick r:id="rId5"/>
              </a:rPr>
              <a:t>kwatasian.hunt@finance.alabama.gov</a:t>
            </a:r>
            <a:r>
              <a:rPr lang="en-US" dirty="0">
                <a:solidFill>
                  <a:schemeClr val="bg2">
                    <a:lumMod val="25000"/>
                  </a:schemeClr>
                </a:solidFill>
                <a:latin typeface="Arial" panose="020B0604020202020204" pitchFamily="34" charset="0"/>
                <a:cs typeface="Arial" panose="020B0604020202020204" pitchFamily="34" charset="0"/>
              </a:rPr>
              <a:t>.  You can also find more information about the State Employee Assistance Program on the Division of Risk Management’s website at </a:t>
            </a:r>
            <a:r>
              <a:rPr lang="en-US" u="sng" dirty="0">
                <a:solidFill>
                  <a:schemeClr val="bg2">
                    <a:lumMod val="25000"/>
                  </a:schemeClr>
                </a:solidFill>
                <a:latin typeface="Arial" panose="020B0604020202020204" pitchFamily="34" charset="0"/>
                <a:cs typeface="Arial" panose="020B0604020202020204" pitchFamily="34" charset="0"/>
                <a:hlinkClick r:id="rId6"/>
              </a:rPr>
              <a:t>www.riskmgt.alabama.gov</a:t>
            </a:r>
            <a:r>
              <a:rPr lang="en-US" dirty="0">
                <a:solidFill>
                  <a:schemeClr val="bg2">
                    <a:lumMod val="25000"/>
                  </a:schemeClr>
                </a:solidFill>
                <a:latin typeface="Arial" panose="020B0604020202020204" pitchFamily="34" charset="0"/>
                <a:cs typeface="Arial" panose="020B0604020202020204" pitchFamily="34" charset="0"/>
              </a:rPr>
              <a:t>.</a:t>
            </a:r>
          </a:p>
        </p:txBody>
      </p:sp>
      <p:sp>
        <p:nvSpPr>
          <p:cNvPr id="7" name="Title 6">
            <a:extLst>
              <a:ext uri="{FF2B5EF4-FFF2-40B4-BE49-F238E27FC236}">
                <a16:creationId xmlns:a16="http://schemas.microsoft.com/office/drawing/2014/main" id="{3450F12A-5E16-4495-8B29-6B67CEBEAEF1}"/>
              </a:ext>
            </a:extLst>
          </p:cNvPr>
          <p:cNvSpPr>
            <a:spLocks noGrp="1"/>
          </p:cNvSpPr>
          <p:nvPr>
            <p:ph type="title"/>
          </p:nvPr>
        </p:nvSpPr>
        <p:spPr/>
        <p:txBody>
          <a:bodyPr/>
          <a:lstStyle/>
          <a:p>
            <a:r>
              <a:rPr lang="en-US"/>
              <a:t>State Employee Assistance Program</a:t>
            </a:r>
            <a:endParaRPr lang="en-US" dirty="0"/>
          </a:p>
        </p:txBody>
      </p:sp>
      <p:pic>
        <p:nvPicPr>
          <p:cNvPr id="5" name="Audio 4">
            <a:hlinkClick r:id="" action="ppaction://media"/>
            <a:extLst>
              <a:ext uri="{FF2B5EF4-FFF2-40B4-BE49-F238E27FC236}">
                <a16:creationId xmlns:a16="http://schemas.microsoft.com/office/drawing/2014/main" id="{F3EE92B2-F0FE-46CF-B83C-0BCCD35661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23197507"/>
      </p:ext>
    </p:extLst>
  </p:cSld>
  <p:clrMapOvr>
    <a:masterClrMapping/>
  </p:clrMapOvr>
  <mc:AlternateContent xmlns:mc="http://schemas.openxmlformats.org/markup-compatibility/2006">
    <mc:Choice xmlns:p14="http://schemas.microsoft.com/office/powerpoint/2010/main" Requires="p14">
      <p:transition spd="slow" p14:dur="2000" advTm="48052"/>
    </mc:Choice>
    <mc:Fallback>
      <p:transition spd="slow" advTm="48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8C6A7-4B37-4FD1-80C4-FB60DB690A2C}"/>
              </a:ext>
            </a:extLst>
          </p:cNvPr>
          <p:cNvSpPr>
            <a:spLocks noGrp="1"/>
          </p:cNvSpPr>
          <p:nvPr>
            <p:ph type="title"/>
          </p:nvPr>
        </p:nvSpPr>
        <p:spPr/>
        <p:txBody>
          <a:bodyPr/>
          <a:lstStyle/>
          <a:p>
            <a:r>
              <a:rPr lang="en-US" dirty="0"/>
              <a:t>Why Communicate? </a:t>
            </a:r>
          </a:p>
        </p:txBody>
      </p:sp>
      <p:sp>
        <p:nvSpPr>
          <p:cNvPr id="3" name="Content Placeholder 2">
            <a:extLst>
              <a:ext uri="{FF2B5EF4-FFF2-40B4-BE49-F238E27FC236}">
                <a16:creationId xmlns:a16="http://schemas.microsoft.com/office/drawing/2014/main" id="{FD63E2FD-4782-449B-8075-0B9A00A3A58A}"/>
              </a:ext>
            </a:extLst>
          </p:cNvPr>
          <p:cNvSpPr>
            <a:spLocks noGrp="1"/>
          </p:cNvSpPr>
          <p:nvPr>
            <p:ph idx="1"/>
          </p:nvPr>
        </p:nvSpPr>
        <p:spPr/>
        <p:txBody>
          <a:bodyPr/>
          <a:lstStyle/>
          <a:p>
            <a:r>
              <a:rPr lang="en-US" dirty="0"/>
              <a:t>Dealing with difficult people can be tough, but it does not have to be </a:t>
            </a:r>
          </a:p>
          <a:p>
            <a:r>
              <a:rPr lang="en-US" dirty="0"/>
              <a:t>With the right attitude and action steps, you can effectively navigate these tricky situations and emerge unscathed</a:t>
            </a:r>
          </a:p>
        </p:txBody>
      </p:sp>
      <p:pic>
        <p:nvPicPr>
          <p:cNvPr id="4" name="Audio 3">
            <a:hlinkClick r:id="" action="ppaction://media"/>
            <a:extLst>
              <a:ext uri="{FF2B5EF4-FFF2-40B4-BE49-F238E27FC236}">
                <a16:creationId xmlns:a16="http://schemas.microsoft.com/office/drawing/2014/main" id="{36860CD7-F482-4FDC-B5A6-F5831FDB32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70514042"/>
      </p:ext>
    </p:extLst>
  </p:cSld>
  <p:clrMapOvr>
    <a:masterClrMapping/>
  </p:clrMapOvr>
  <mc:AlternateContent xmlns:mc="http://schemas.openxmlformats.org/markup-compatibility/2006">
    <mc:Choice xmlns:p14="http://schemas.microsoft.com/office/powerpoint/2010/main" Requires="p14">
      <p:transition spd="slow" p14:dur="2000" advTm="16775"/>
    </mc:Choice>
    <mc:Fallback>
      <p:transition spd="slow" advTm="16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5834F-C426-4526-8125-6E259843A943}"/>
              </a:ext>
            </a:extLst>
          </p:cNvPr>
          <p:cNvSpPr>
            <a:spLocks noGrp="1"/>
          </p:cNvSpPr>
          <p:nvPr>
            <p:ph type="title"/>
          </p:nvPr>
        </p:nvSpPr>
        <p:spPr/>
        <p:txBody>
          <a:bodyPr/>
          <a:lstStyle/>
          <a:p>
            <a:r>
              <a:rPr lang="en-US" dirty="0"/>
              <a:t>Have the Right Mental Attitude </a:t>
            </a:r>
          </a:p>
        </p:txBody>
      </p:sp>
      <p:sp>
        <p:nvSpPr>
          <p:cNvPr id="3" name="Content Placeholder 2">
            <a:extLst>
              <a:ext uri="{FF2B5EF4-FFF2-40B4-BE49-F238E27FC236}">
                <a16:creationId xmlns:a16="http://schemas.microsoft.com/office/drawing/2014/main" id="{3997FC2A-1B7A-41B2-958F-6F97D71FC0F6}"/>
              </a:ext>
            </a:extLst>
          </p:cNvPr>
          <p:cNvSpPr>
            <a:spLocks noGrp="1"/>
          </p:cNvSpPr>
          <p:nvPr>
            <p:ph idx="1"/>
          </p:nvPr>
        </p:nvSpPr>
        <p:spPr/>
        <p:txBody>
          <a:bodyPr/>
          <a:lstStyle/>
          <a:p>
            <a:r>
              <a:rPr lang="en-US" dirty="0"/>
              <a:t>Having the right mental attitude will help prevent your buttons from getting pushed and enable you to respond in a calm and professional manner </a:t>
            </a:r>
          </a:p>
          <a:p>
            <a:r>
              <a:rPr lang="en-US" dirty="0"/>
              <a:t>Do not let them see they are getting to you</a:t>
            </a:r>
          </a:p>
          <a:p>
            <a:r>
              <a:rPr lang="en-US" dirty="0"/>
              <a:t>Once they realize they are not in charge, they will either leave or calm down and apologize </a:t>
            </a:r>
          </a:p>
          <a:p>
            <a:pPr marL="609585" lvl="1" indent="0">
              <a:buNone/>
            </a:pPr>
            <a:endParaRPr lang="en-US" dirty="0"/>
          </a:p>
          <a:p>
            <a:pPr marL="609585" lvl="1" indent="0">
              <a:buNone/>
            </a:pPr>
            <a:endParaRPr lang="en-US" dirty="0"/>
          </a:p>
        </p:txBody>
      </p:sp>
      <p:pic>
        <p:nvPicPr>
          <p:cNvPr id="4" name="Audio 3">
            <a:hlinkClick r:id="" action="ppaction://media"/>
            <a:extLst>
              <a:ext uri="{FF2B5EF4-FFF2-40B4-BE49-F238E27FC236}">
                <a16:creationId xmlns:a16="http://schemas.microsoft.com/office/drawing/2014/main" id="{E3E0946B-8824-49D5-91C2-E9817E7B37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58493773"/>
      </p:ext>
    </p:extLst>
  </p:cSld>
  <p:clrMapOvr>
    <a:masterClrMapping/>
  </p:clrMapOvr>
  <mc:AlternateContent xmlns:mc="http://schemas.openxmlformats.org/markup-compatibility/2006">
    <mc:Choice xmlns:p14="http://schemas.microsoft.com/office/powerpoint/2010/main" Requires="p14">
      <p:transition spd="slow" p14:dur="2000" advTm="24275"/>
    </mc:Choice>
    <mc:Fallback>
      <p:transition spd="slow" advTm="24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879E2-CFC6-483A-9490-FEFB066E0C1A}"/>
              </a:ext>
            </a:extLst>
          </p:cNvPr>
          <p:cNvSpPr>
            <a:spLocks noGrp="1"/>
          </p:cNvSpPr>
          <p:nvPr>
            <p:ph type="title"/>
          </p:nvPr>
        </p:nvSpPr>
        <p:spPr/>
        <p:txBody>
          <a:bodyPr/>
          <a:lstStyle/>
          <a:p>
            <a:r>
              <a:rPr lang="en-US" dirty="0"/>
              <a:t>Hear the Person Out </a:t>
            </a:r>
          </a:p>
        </p:txBody>
      </p:sp>
      <p:sp>
        <p:nvSpPr>
          <p:cNvPr id="3" name="Content Placeholder 2">
            <a:extLst>
              <a:ext uri="{FF2B5EF4-FFF2-40B4-BE49-F238E27FC236}">
                <a16:creationId xmlns:a16="http://schemas.microsoft.com/office/drawing/2014/main" id="{C23D3F4D-D9F7-44B9-AE9F-06434C3DE588}"/>
              </a:ext>
            </a:extLst>
          </p:cNvPr>
          <p:cNvSpPr>
            <a:spLocks noGrp="1"/>
          </p:cNvSpPr>
          <p:nvPr>
            <p:ph idx="1"/>
          </p:nvPr>
        </p:nvSpPr>
        <p:spPr/>
        <p:txBody>
          <a:bodyPr/>
          <a:lstStyle/>
          <a:p>
            <a:r>
              <a:rPr lang="en-US" dirty="0"/>
              <a:t>People who are upset need to be heard, so let them talk and do not interrupt them</a:t>
            </a:r>
          </a:p>
          <a:p>
            <a:r>
              <a:rPr lang="en-US" dirty="0"/>
              <a:t>Practice active listening </a:t>
            </a:r>
          </a:p>
          <a:p>
            <a:r>
              <a:rPr lang="en-US" dirty="0"/>
              <a:t>Make them feel that they are taken seriously</a:t>
            </a:r>
          </a:p>
          <a:p>
            <a:r>
              <a:rPr lang="en-US" dirty="0"/>
              <a:t>Respond with empathy </a:t>
            </a:r>
          </a:p>
        </p:txBody>
      </p:sp>
      <p:pic>
        <p:nvPicPr>
          <p:cNvPr id="4" name="Audio 3">
            <a:hlinkClick r:id="" action="ppaction://media"/>
            <a:extLst>
              <a:ext uri="{FF2B5EF4-FFF2-40B4-BE49-F238E27FC236}">
                <a16:creationId xmlns:a16="http://schemas.microsoft.com/office/drawing/2014/main" id="{B6E5B39D-A176-461F-B5B4-8E8D50CC8C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96975146"/>
      </p:ext>
    </p:extLst>
  </p:cSld>
  <p:clrMapOvr>
    <a:masterClrMapping/>
  </p:clrMapOvr>
  <mc:AlternateContent xmlns:mc="http://schemas.openxmlformats.org/markup-compatibility/2006">
    <mc:Choice xmlns:p14="http://schemas.microsoft.com/office/powerpoint/2010/main" Requires="p14">
      <p:transition spd="slow" p14:dur="2000" advTm="106195"/>
    </mc:Choice>
    <mc:Fallback>
      <p:transition spd="slow" advTm="106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477C-2397-416F-B774-F4BC1C7916E1}"/>
              </a:ext>
            </a:extLst>
          </p:cNvPr>
          <p:cNvSpPr>
            <a:spLocks noGrp="1"/>
          </p:cNvSpPr>
          <p:nvPr>
            <p:ph type="title"/>
          </p:nvPr>
        </p:nvSpPr>
        <p:spPr>
          <a:xfrm>
            <a:off x="3541095" y="0"/>
            <a:ext cx="8854105" cy="1231899"/>
          </a:xfrm>
        </p:spPr>
        <p:txBody>
          <a:bodyPr>
            <a:normAutofit fontScale="90000"/>
          </a:bodyPr>
          <a:lstStyle/>
          <a:p>
            <a:br>
              <a:rPr lang="en-US" dirty="0"/>
            </a:br>
            <a:r>
              <a:rPr lang="en-US" dirty="0"/>
              <a:t>Be Mindful of Cues </a:t>
            </a:r>
          </a:p>
        </p:txBody>
      </p:sp>
      <p:sp>
        <p:nvSpPr>
          <p:cNvPr id="3" name="Content Placeholder 2">
            <a:extLst>
              <a:ext uri="{FF2B5EF4-FFF2-40B4-BE49-F238E27FC236}">
                <a16:creationId xmlns:a16="http://schemas.microsoft.com/office/drawing/2014/main" id="{27A67FA6-0943-4C0D-9C70-135FC8925D0C}"/>
              </a:ext>
            </a:extLst>
          </p:cNvPr>
          <p:cNvSpPr>
            <a:spLocks noGrp="1"/>
          </p:cNvSpPr>
          <p:nvPr>
            <p:ph idx="1"/>
          </p:nvPr>
        </p:nvSpPr>
        <p:spPr/>
        <p:txBody>
          <a:bodyPr/>
          <a:lstStyle/>
          <a:p>
            <a:r>
              <a:rPr lang="en-US" dirty="0"/>
              <a:t>The things you say and don’t say can significantly affect the outcome of any interaction </a:t>
            </a:r>
          </a:p>
          <a:p>
            <a:r>
              <a:rPr lang="en-US" dirty="0"/>
              <a:t>Signs of boredom, impatience, or aggression will only escalate the situation </a:t>
            </a:r>
          </a:p>
          <a:p>
            <a:r>
              <a:rPr lang="en-US" dirty="0"/>
              <a:t>Be mindful of your words and the body language you project </a:t>
            </a:r>
          </a:p>
        </p:txBody>
      </p:sp>
      <p:pic>
        <p:nvPicPr>
          <p:cNvPr id="4" name="Audio 3">
            <a:hlinkClick r:id="" action="ppaction://media"/>
            <a:extLst>
              <a:ext uri="{FF2B5EF4-FFF2-40B4-BE49-F238E27FC236}">
                <a16:creationId xmlns:a16="http://schemas.microsoft.com/office/drawing/2014/main" id="{9D36993E-87A8-44C3-8CFA-2652EAEF9C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58452694"/>
      </p:ext>
    </p:extLst>
  </p:cSld>
  <p:clrMapOvr>
    <a:masterClrMapping/>
  </p:clrMapOvr>
  <mc:AlternateContent xmlns:mc="http://schemas.openxmlformats.org/markup-compatibility/2006">
    <mc:Choice xmlns:p14="http://schemas.microsoft.com/office/powerpoint/2010/main" Requires="p14">
      <p:transition spd="slow" p14:dur="2000" advTm="1983"/>
    </mc:Choice>
    <mc:Fallback>
      <p:transition spd="slow" advTm="1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1B227-9DFB-4F28-9FE6-EDF47FF3639D}"/>
              </a:ext>
            </a:extLst>
          </p:cNvPr>
          <p:cNvSpPr>
            <a:spLocks noGrp="1"/>
          </p:cNvSpPr>
          <p:nvPr>
            <p:ph type="title"/>
          </p:nvPr>
        </p:nvSpPr>
        <p:spPr/>
        <p:txBody>
          <a:bodyPr/>
          <a:lstStyle/>
          <a:p>
            <a:r>
              <a:rPr lang="en-US" dirty="0"/>
              <a:t>Be Discreet </a:t>
            </a:r>
          </a:p>
        </p:txBody>
      </p:sp>
      <p:sp>
        <p:nvSpPr>
          <p:cNvPr id="3" name="Content Placeholder 2">
            <a:extLst>
              <a:ext uri="{FF2B5EF4-FFF2-40B4-BE49-F238E27FC236}">
                <a16:creationId xmlns:a16="http://schemas.microsoft.com/office/drawing/2014/main" id="{0894A469-F90E-4818-8E54-069D779D261F}"/>
              </a:ext>
            </a:extLst>
          </p:cNvPr>
          <p:cNvSpPr>
            <a:spLocks noGrp="1"/>
          </p:cNvSpPr>
          <p:nvPr>
            <p:ph idx="1"/>
          </p:nvPr>
        </p:nvSpPr>
        <p:spPr/>
        <p:txBody>
          <a:bodyPr/>
          <a:lstStyle/>
          <a:p>
            <a:r>
              <a:rPr lang="en-US" dirty="0"/>
              <a:t>Being tactful and discreet is crucial when dealing with others</a:t>
            </a:r>
          </a:p>
          <a:p>
            <a:r>
              <a:rPr lang="en-US" dirty="0"/>
              <a:t>Remember, other people are watching, and some may even whip out their smartphones to record the conflict </a:t>
            </a:r>
          </a:p>
          <a:p>
            <a:r>
              <a:rPr lang="en-US" dirty="0"/>
              <a:t>Control your feelings and avoid doing anything that could further aggravate the situation </a:t>
            </a:r>
          </a:p>
        </p:txBody>
      </p:sp>
      <p:pic>
        <p:nvPicPr>
          <p:cNvPr id="5" name="Audio 4">
            <a:hlinkClick r:id="" action="ppaction://media"/>
            <a:extLst>
              <a:ext uri="{FF2B5EF4-FFF2-40B4-BE49-F238E27FC236}">
                <a16:creationId xmlns:a16="http://schemas.microsoft.com/office/drawing/2014/main" id="{EED7F6DC-FE63-4A2B-A1A5-C4AF1FCC2B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82161839"/>
      </p:ext>
    </p:extLst>
  </p:cSld>
  <p:clrMapOvr>
    <a:masterClrMapping/>
  </p:clrMapOvr>
  <mc:AlternateContent xmlns:mc="http://schemas.openxmlformats.org/markup-compatibility/2006">
    <mc:Choice xmlns:p14="http://schemas.microsoft.com/office/powerpoint/2010/main" Requires="p14">
      <p:transition spd="slow" p14:dur="2000" advTm="24112"/>
    </mc:Choice>
    <mc:Fallback>
      <p:transition spd="slow" advTm="24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882DC-12E5-4DE8-BA72-12C3E8EE9E66}"/>
              </a:ext>
            </a:extLst>
          </p:cNvPr>
          <p:cNvSpPr>
            <a:spLocks noGrp="1"/>
          </p:cNvSpPr>
          <p:nvPr>
            <p:ph type="title"/>
          </p:nvPr>
        </p:nvSpPr>
        <p:spPr/>
        <p:txBody>
          <a:bodyPr>
            <a:normAutofit/>
          </a:bodyPr>
          <a:lstStyle/>
          <a:p>
            <a:r>
              <a:rPr lang="en-US" dirty="0"/>
              <a:t>Communicate What’s Possible </a:t>
            </a:r>
          </a:p>
        </p:txBody>
      </p:sp>
      <p:sp>
        <p:nvSpPr>
          <p:cNvPr id="3" name="Content Placeholder 2">
            <a:extLst>
              <a:ext uri="{FF2B5EF4-FFF2-40B4-BE49-F238E27FC236}">
                <a16:creationId xmlns:a16="http://schemas.microsoft.com/office/drawing/2014/main" id="{6186C057-EFA3-4040-A795-4CAD3218FA01}"/>
              </a:ext>
            </a:extLst>
          </p:cNvPr>
          <p:cNvSpPr>
            <a:spLocks noGrp="1"/>
          </p:cNvSpPr>
          <p:nvPr>
            <p:ph idx="1"/>
          </p:nvPr>
        </p:nvSpPr>
        <p:spPr/>
        <p:txBody>
          <a:bodyPr/>
          <a:lstStyle/>
          <a:p>
            <a:r>
              <a:rPr lang="en-US" dirty="0"/>
              <a:t>Once you have heard what they have to say, talk to them about what you can and can not do</a:t>
            </a:r>
          </a:p>
          <a:p>
            <a:r>
              <a:rPr lang="en-US" dirty="0"/>
              <a:t>Ask questions to clarify, when necessary, then apologize for the bad experience, hurt feelings or whatever is appropriate </a:t>
            </a:r>
          </a:p>
          <a:p>
            <a:r>
              <a:rPr lang="en-US" dirty="0"/>
              <a:t>Proceed to communicate what and how you will solve the problem </a:t>
            </a:r>
          </a:p>
        </p:txBody>
      </p:sp>
      <p:pic>
        <p:nvPicPr>
          <p:cNvPr id="6" name="Audio 5">
            <a:hlinkClick r:id="" action="ppaction://media"/>
            <a:extLst>
              <a:ext uri="{FF2B5EF4-FFF2-40B4-BE49-F238E27FC236}">
                <a16:creationId xmlns:a16="http://schemas.microsoft.com/office/drawing/2014/main" id="{CE53AF15-ABE5-42F1-9ECD-17C9200A43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55296389"/>
      </p:ext>
    </p:extLst>
  </p:cSld>
  <p:clrMapOvr>
    <a:masterClrMapping/>
  </p:clrMapOvr>
  <mc:AlternateContent xmlns:mc="http://schemas.openxmlformats.org/markup-compatibility/2006">
    <mc:Choice xmlns:p14="http://schemas.microsoft.com/office/powerpoint/2010/main" Requires="p14">
      <p:transition spd="slow" p14:dur="2000" advTm="21974"/>
    </mc:Choice>
    <mc:Fallback>
      <p:transition spd="slow" advTm="21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12E7D-256F-430D-BA7D-AA0223298304}"/>
              </a:ext>
            </a:extLst>
          </p:cNvPr>
          <p:cNvSpPr>
            <a:spLocks noGrp="1"/>
          </p:cNvSpPr>
          <p:nvPr>
            <p:ph type="title"/>
          </p:nvPr>
        </p:nvSpPr>
        <p:spPr/>
        <p:txBody>
          <a:bodyPr/>
          <a:lstStyle/>
          <a:p>
            <a:r>
              <a:rPr lang="en-US" dirty="0"/>
              <a:t>Continue to Communicate</a:t>
            </a:r>
          </a:p>
        </p:txBody>
      </p:sp>
      <p:sp>
        <p:nvSpPr>
          <p:cNvPr id="3" name="Content Placeholder 2">
            <a:extLst>
              <a:ext uri="{FF2B5EF4-FFF2-40B4-BE49-F238E27FC236}">
                <a16:creationId xmlns:a16="http://schemas.microsoft.com/office/drawing/2014/main" id="{DE13236D-FBB1-468A-83FA-AA601E001A45}"/>
              </a:ext>
            </a:extLst>
          </p:cNvPr>
          <p:cNvSpPr>
            <a:spLocks noGrp="1"/>
          </p:cNvSpPr>
          <p:nvPr>
            <p:ph idx="1"/>
          </p:nvPr>
        </p:nvSpPr>
        <p:spPr/>
        <p:txBody>
          <a:bodyPr/>
          <a:lstStyle/>
          <a:p>
            <a:r>
              <a:rPr lang="en-US" dirty="0"/>
              <a:t>Tell them what you can do for them</a:t>
            </a:r>
          </a:p>
          <a:p>
            <a:r>
              <a:rPr lang="en-US" dirty="0"/>
              <a:t>Ask if the offer is acceptable to them</a:t>
            </a:r>
          </a:p>
          <a:p>
            <a:r>
              <a:rPr lang="en-US" dirty="0"/>
              <a:t>If it is not, ask what it would take for them to feel better about the situation </a:t>
            </a:r>
          </a:p>
          <a:p>
            <a:r>
              <a:rPr lang="en-US" dirty="0"/>
              <a:t>It is best to be upfront about the resources available to resolve the complaint </a:t>
            </a:r>
          </a:p>
        </p:txBody>
      </p:sp>
      <p:pic>
        <p:nvPicPr>
          <p:cNvPr id="4" name="Audio 3">
            <a:hlinkClick r:id="" action="ppaction://media"/>
            <a:extLst>
              <a:ext uri="{FF2B5EF4-FFF2-40B4-BE49-F238E27FC236}">
                <a16:creationId xmlns:a16="http://schemas.microsoft.com/office/drawing/2014/main" id="{BC2055AB-070D-4246-BDA0-FA942345BF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84870077"/>
      </p:ext>
    </p:extLst>
  </p:cSld>
  <p:clrMapOvr>
    <a:masterClrMapping/>
  </p:clrMapOvr>
  <mc:AlternateContent xmlns:mc="http://schemas.openxmlformats.org/markup-compatibility/2006">
    <mc:Choice xmlns:p14="http://schemas.microsoft.com/office/powerpoint/2010/main" Requires="p14">
      <p:transition spd="slow" p14:dur="2000" advTm="17797"/>
    </mc:Choice>
    <mc:Fallback>
      <p:transition spd="slow" advTm="17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7F42F-DF19-4B6C-B347-60E2D7AADE71}"/>
              </a:ext>
            </a:extLst>
          </p:cNvPr>
          <p:cNvSpPr>
            <a:spLocks noGrp="1"/>
          </p:cNvSpPr>
          <p:nvPr>
            <p:ph type="title"/>
          </p:nvPr>
        </p:nvSpPr>
        <p:spPr/>
        <p:txBody>
          <a:bodyPr/>
          <a:lstStyle/>
          <a:p>
            <a:r>
              <a:rPr lang="en-US" dirty="0"/>
              <a:t>Act Quickly </a:t>
            </a:r>
          </a:p>
        </p:txBody>
      </p:sp>
      <p:sp>
        <p:nvSpPr>
          <p:cNvPr id="3" name="Content Placeholder 2">
            <a:extLst>
              <a:ext uri="{FF2B5EF4-FFF2-40B4-BE49-F238E27FC236}">
                <a16:creationId xmlns:a16="http://schemas.microsoft.com/office/drawing/2014/main" id="{635F7F89-9A4C-4102-B3E0-5293AC4E622E}"/>
              </a:ext>
            </a:extLst>
          </p:cNvPr>
          <p:cNvSpPr>
            <a:spLocks noGrp="1"/>
          </p:cNvSpPr>
          <p:nvPr>
            <p:ph idx="1"/>
          </p:nvPr>
        </p:nvSpPr>
        <p:spPr/>
        <p:txBody>
          <a:bodyPr/>
          <a:lstStyle/>
          <a:p>
            <a:r>
              <a:rPr lang="en-US" dirty="0"/>
              <a:t>If you can resolve the problem immediately, then, by all means do so </a:t>
            </a:r>
          </a:p>
          <a:p>
            <a:r>
              <a:rPr lang="en-US" dirty="0"/>
              <a:t>Being able to quickly address a concern may just turn the negative experience into a positive one </a:t>
            </a:r>
          </a:p>
          <a:p>
            <a:r>
              <a:rPr lang="en-US" dirty="0"/>
              <a:t>Resolving an issue quickly also prevents a situation from escalating </a:t>
            </a:r>
          </a:p>
        </p:txBody>
      </p:sp>
      <p:pic>
        <p:nvPicPr>
          <p:cNvPr id="4" name="Audio 3">
            <a:hlinkClick r:id="" action="ppaction://media"/>
            <a:extLst>
              <a:ext uri="{FF2B5EF4-FFF2-40B4-BE49-F238E27FC236}">
                <a16:creationId xmlns:a16="http://schemas.microsoft.com/office/drawing/2014/main" id="{8280E495-CE8E-4E60-8C9B-41B899AEC4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07952772"/>
      </p:ext>
    </p:extLst>
  </p:cSld>
  <p:clrMapOvr>
    <a:masterClrMapping/>
  </p:clrMapOvr>
  <mc:AlternateContent xmlns:mc="http://schemas.openxmlformats.org/markup-compatibility/2006">
    <mc:Choice xmlns:p14="http://schemas.microsoft.com/office/powerpoint/2010/main" Requires="p14">
      <p:transition spd="slow" p14:dur="2000" advTm="20559"/>
    </mc:Choice>
    <mc:Fallback>
      <p:transition spd="slow" advTm="20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65882-6A31-4839-AF7F-7356B490C21A}"/>
              </a:ext>
            </a:extLst>
          </p:cNvPr>
          <p:cNvSpPr>
            <a:spLocks noGrp="1"/>
          </p:cNvSpPr>
          <p:nvPr>
            <p:ph type="title"/>
          </p:nvPr>
        </p:nvSpPr>
        <p:spPr/>
        <p:txBody>
          <a:bodyPr/>
          <a:lstStyle/>
          <a:p>
            <a:r>
              <a:rPr lang="en-US" dirty="0"/>
              <a:t>Make a Judgment Call </a:t>
            </a:r>
          </a:p>
        </p:txBody>
      </p:sp>
      <p:sp>
        <p:nvSpPr>
          <p:cNvPr id="3" name="Content Placeholder 2">
            <a:extLst>
              <a:ext uri="{FF2B5EF4-FFF2-40B4-BE49-F238E27FC236}">
                <a16:creationId xmlns:a16="http://schemas.microsoft.com/office/drawing/2014/main" id="{1D4B7EA3-F99A-42B2-9895-D51D2B02E076}"/>
              </a:ext>
            </a:extLst>
          </p:cNvPr>
          <p:cNvSpPr>
            <a:spLocks noGrp="1"/>
          </p:cNvSpPr>
          <p:nvPr>
            <p:ph idx="1"/>
          </p:nvPr>
        </p:nvSpPr>
        <p:spPr/>
        <p:txBody>
          <a:bodyPr/>
          <a:lstStyle/>
          <a:p>
            <a:r>
              <a:rPr lang="en-US" dirty="0"/>
              <a:t>If the situation reaches a point where it becomes downright rude and unfair, you will need to make a judgment call on next steps</a:t>
            </a:r>
          </a:p>
          <a:p>
            <a:r>
              <a:rPr lang="en-US" dirty="0"/>
              <a:t>First give them a chance to calm down </a:t>
            </a:r>
          </a:p>
          <a:p>
            <a:r>
              <a:rPr lang="en-US" dirty="0"/>
              <a:t>If they refuse to calm down, politely ask them to leave or step outside until they calm down </a:t>
            </a:r>
          </a:p>
          <a:p>
            <a:r>
              <a:rPr lang="en-US" dirty="0"/>
              <a:t>If things escalate, notify management and/or call the authorities </a:t>
            </a:r>
          </a:p>
          <a:p>
            <a:pPr marL="0" indent="0">
              <a:buNone/>
            </a:pPr>
            <a:endParaRPr lang="en-US" dirty="0"/>
          </a:p>
        </p:txBody>
      </p:sp>
      <p:pic>
        <p:nvPicPr>
          <p:cNvPr id="4" name="Audio 3">
            <a:hlinkClick r:id="" action="ppaction://media"/>
            <a:extLst>
              <a:ext uri="{FF2B5EF4-FFF2-40B4-BE49-F238E27FC236}">
                <a16:creationId xmlns:a16="http://schemas.microsoft.com/office/drawing/2014/main" id="{9E9112E0-2330-4144-AC2D-C418A7FC9C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07835534"/>
      </p:ext>
    </p:extLst>
  </p:cSld>
  <p:clrMapOvr>
    <a:masterClrMapping/>
  </p:clrMapOvr>
  <mc:AlternateContent xmlns:mc="http://schemas.openxmlformats.org/markup-compatibility/2006">
    <mc:Choice xmlns:p14="http://schemas.microsoft.com/office/powerpoint/2010/main" Requires="p14">
      <p:transition spd="slow" p14:dur="2000" advTm="31519"/>
    </mc:Choice>
    <mc:Fallback>
      <p:transition spd="slow" advTm="31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AA2D8-CD1D-4EC8-A1BF-F53C974E8D3D}"/>
              </a:ext>
            </a:extLst>
          </p:cNvPr>
          <p:cNvSpPr>
            <a:spLocks noGrp="1"/>
          </p:cNvSpPr>
          <p:nvPr>
            <p:ph type="title"/>
          </p:nvPr>
        </p:nvSpPr>
        <p:spPr/>
        <p:txBody>
          <a:bodyPr>
            <a:normAutofit/>
          </a:bodyPr>
          <a:lstStyle/>
          <a:p>
            <a:r>
              <a:rPr lang="en-US" dirty="0"/>
              <a:t>Practice Diffusing Anger</a:t>
            </a:r>
          </a:p>
        </p:txBody>
      </p:sp>
      <p:sp>
        <p:nvSpPr>
          <p:cNvPr id="3" name="Content Placeholder 2">
            <a:extLst>
              <a:ext uri="{FF2B5EF4-FFF2-40B4-BE49-F238E27FC236}">
                <a16:creationId xmlns:a16="http://schemas.microsoft.com/office/drawing/2014/main" id="{62A48659-B7F9-4A9D-97E5-453F852170E5}"/>
              </a:ext>
            </a:extLst>
          </p:cNvPr>
          <p:cNvSpPr>
            <a:spLocks noGrp="1"/>
          </p:cNvSpPr>
          <p:nvPr>
            <p:ph idx="1"/>
          </p:nvPr>
        </p:nvSpPr>
        <p:spPr/>
        <p:txBody>
          <a:bodyPr/>
          <a:lstStyle/>
          <a:p>
            <a:r>
              <a:rPr lang="en-US" dirty="0"/>
              <a:t>Staying calm and empathizing with frustrated and emotional people can be difficult, but it is entirely doable if you practice</a:t>
            </a:r>
          </a:p>
          <a:p>
            <a:r>
              <a:rPr lang="en-US" dirty="0"/>
              <a:t>It is one thing to think what you would do or say, but it’s a whole other thing when you actually have to articulate it out loud and practice what you need to do </a:t>
            </a:r>
          </a:p>
        </p:txBody>
      </p:sp>
      <p:pic>
        <p:nvPicPr>
          <p:cNvPr id="4" name="Audio 3">
            <a:hlinkClick r:id="" action="ppaction://media"/>
            <a:extLst>
              <a:ext uri="{FF2B5EF4-FFF2-40B4-BE49-F238E27FC236}">
                <a16:creationId xmlns:a16="http://schemas.microsoft.com/office/drawing/2014/main" id="{13393834-F382-43DC-A7D7-EB930E75C2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56069091"/>
      </p:ext>
    </p:extLst>
  </p:cSld>
  <p:clrMapOvr>
    <a:masterClrMapping/>
  </p:clrMapOvr>
  <mc:AlternateContent xmlns:mc="http://schemas.openxmlformats.org/markup-compatibility/2006">
    <mc:Choice xmlns:p14="http://schemas.microsoft.com/office/powerpoint/2010/main" Requires="p14">
      <p:transition spd="slow" p14:dur="2000" advTm="26887"/>
    </mc:Choice>
    <mc:Fallback>
      <p:transition spd="slow" advTm="26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9F26A-F104-4557-993C-FB3F917E06BD}"/>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2989A488-C082-4138-972B-BA4965D27A11}"/>
              </a:ext>
            </a:extLst>
          </p:cNvPr>
          <p:cNvSpPr>
            <a:spLocks noGrp="1"/>
          </p:cNvSpPr>
          <p:nvPr>
            <p:ph idx="1"/>
          </p:nvPr>
        </p:nvSpPr>
        <p:spPr/>
        <p:txBody>
          <a:bodyPr>
            <a:normAutofit/>
          </a:bodyPr>
          <a:lstStyle/>
          <a:p>
            <a:pPr lvl="0"/>
            <a:r>
              <a:rPr lang="en-US" dirty="0"/>
              <a:t>What does it mean to communicate? </a:t>
            </a:r>
          </a:p>
          <a:p>
            <a:pPr lvl="0"/>
            <a:r>
              <a:rPr lang="en-US" dirty="0"/>
              <a:t>Discuss ways to communicate effectively</a:t>
            </a:r>
          </a:p>
          <a:p>
            <a:pPr lvl="0"/>
            <a:r>
              <a:rPr lang="en-US" dirty="0"/>
              <a:t>Learn how to communicate with difficult people </a:t>
            </a:r>
          </a:p>
          <a:p>
            <a:pPr lvl="0"/>
            <a:r>
              <a:rPr lang="en-US" dirty="0"/>
              <a:t>Discuss importance of remaining professional while dealing with difficult people </a:t>
            </a:r>
          </a:p>
          <a:p>
            <a:pPr lvl="0"/>
            <a:r>
              <a:rPr lang="en-US" dirty="0"/>
              <a:t>Review State of Alabama’s EAP benefits</a:t>
            </a:r>
            <a:br>
              <a:rPr lang="en-US" dirty="0"/>
            </a:br>
            <a:endParaRPr lang="en-US" dirty="0"/>
          </a:p>
        </p:txBody>
      </p:sp>
      <p:pic>
        <p:nvPicPr>
          <p:cNvPr id="4" name="Audio 3">
            <a:hlinkClick r:id="" action="ppaction://media"/>
            <a:extLst>
              <a:ext uri="{FF2B5EF4-FFF2-40B4-BE49-F238E27FC236}">
                <a16:creationId xmlns:a16="http://schemas.microsoft.com/office/drawing/2014/main" id="{B27CE942-96A2-4F16-9444-CD8ED3EEA5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93976509"/>
      </p:ext>
    </p:extLst>
  </p:cSld>
  <p:clrMapOvr>
    <a:masterClrMapping/>
  </p:clrMapOvr>
  <mc:AlternateContent xmlns:mc="http://schemas.openxmlformats.org/markup-compatibility/2006">
    <mc:Choice xmlns:p14="http://schemas.microsoft.com/office/powerpoint/2010/main" Requires="p14">
      <p:transition spd="slow" p14:dur="2000" advTm="25765"/>
    </mc:Choice>
    <mc:Fallback>
      <p:transition spd="slow" advTm="25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95CDAE-DC21-4D88-9E93-1009A3119509}"/>
              </a:ext>
            </a:extLst>
          </p:cNvPr>
          <p:cNvSpPr>
            <a:spLocks noGrp="1"/>
          </p:cNvSpPr>
          <p:nvPr>
            <p:ph type="body" idx="1"/>
          </p:nvPr>
        </p:nvSpPr>
        <p:spPr/>
        <p:txBody>
          <a:bodyPr>
            <a:normAutofit/>
          </a:bodyPr>
          <a:lstStyle/>
          <a:p>
            <a:r>
              <a:rPr lang="en-US" dirty="0"/>
              <a:t>How to Remain Professional </a:t>
            </a:r>
          </a:p>
        </p:txBody>
      </p:sp>
      <p:pic>
        <p:nvPicPr>
          <p:cNvPr id="2" name="Audio 1">
            <a:hlinkClick r:id="" action="ppaction://media"/>
            <a:extLst>
              <a:ext uri="{FF2B5EF4-FFF2-40B4-BE49-F238E27FC236}">
                <a16:creationId xmlns:a16="http://schemas.microsoft.com/office/drawing/2014/main" id="{9F774D99-4777-4894-ACF7-A35F543CD5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64220051"/>
      </p:ext>
    </p:extLst>
  </p:cSld>
  <p:clrMapOvr>
    <a:masterClrMapping/>
  </p:clrMapOvr>
  <mc:AlternateContent xmlns:mc="http://schemas.openxmlformats.org/markup-compatibility/2006">
    <mc:Choice xmlns:p14="http://schemas.microsoft.com/office/powerpoint/2010/main" Requires="p14">
      <p:transition spd="slow" p14:dur="2000" advTm="4096"/>
    </mc:Choice>
    <mc:Fallback>
      <p:transition spd="slow" advTm="4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96B42-3B2D-4640-9298-2E777B1C3FF9}"/>
              </a:ext>
            </a:extLst>
          </p:cNvPr>
          <p:cNvSpPr>
            <a:spLocks noGrp="1"/>
          </p:cNvSpPr>
          <p:nvPr>
            <p:ph type="title"/>
          </p:nvPr>
        </p:nvSpPr>
        <p:spPr/>
        <p:txBody>
          <a:bodyPr/>
          <a:lstStyle/>
          <a:p>
            <a:r>
              <a:rPr lang="en-US" dirty="0"/>
              <a:t>Professionalism 101 </a:t>
            </a:r>
          </a:p>
        </p:txBody>
      </p:sp>
      <p:sp>
        <p:nvSpPr>
          <p:cNvPr id="3" name="Content Placeholder 2">
            <a:extLst>
              <a:ext uri="{FF2B5EF4-FFF2-40B4-BE49-F238E27FC236}">
                <a16:creationId xmlns:a16="http://schemas.microsoft.com/office/drawing/2014/main" id="{E1562685-A9BC-41AA-BB3D-21CFDC92CDBD}"/>
              </a:ext>
            </a:extLst>
          </p:cNvPr>
          <p:cNvSpPr>
            <a:spLocks noGrp="1"/>
          </p:cNvSpPr>
          <p:nvPr>
            <p:ph idx="1"/>
          </p:nvPr>
        </p:nvSpPr>
        <p:spPr/>
        <p:txBody>
          <a:bodyPr/>
          <a:lstStyle/>
          <a:p>
            <a:r>
              <a:rPr lang="en-US" dirty="0"/>
              <a:t>The combination of </a:t>
            </a:r>
          </a:p>
          <a:p>
            <a:pPr lvl="1"/>
            <a:r>
              <a:rPr lang="en-US" dirty="0"/>
              <a:t>Image – How people see you  </a:t>
            </a:r>
          </a:p>
          <a:p>
            <a:pPr lvl="1"/>
            <a:r>
              <a:rPr lang="en-US" dirty="0"/>
              <a:t>Communication – How well you communicate</a:t>
            </a:r>
          </a:p>
          <a:p>
            <a:pPr lvl="1"/>
            <a:r>
              <a:rPr lang="en-US" dirty="0"/>
              <a:t>Competence – How well you perform </a:t>
            </a:r>
          </a:p>
          <a:p>
            <a:pPr lvl="1"/>
            <a:r>
              <a:rPr lang="en-US" dirty="0"/>
              <a:t>Demeanor – How you carry yourself </a:t>
            </a:r>
          </a:p>
        </p:txBody>
      </p:sp>
      <p:pic>
        <p:nvPicPr>
          <p:cNvPr id="4" name="Audio 3">
            <a:hlinkClick r:id="" action="ppaction://media"/>
            <a:extLst>
              <a:ext uri="{FF2B5EF4-FFF2-40B4-BE49-F238E27FC236}">
                <a16:creationId xmlns:a16="http://schemas.microsoft.com/office/drawing/2014/main" id="{7BF885D9-28D1-476D-8B48-22BDF8999E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40455799"/>
      </p:ext>
    </p:extLst>
  </p:cSld>
  <p:clrMapOvr>
    <a:masterClrMapping/>
  </p:clrMapOvr>
  <mc:AlternateContent xmlns:mc="http://schemas.openxmlformats.org/markup-compatibility/2006">
    <mc:Choice xmlns:p14="http://schemas.microsoft.com/office/powerpoint/2010/main" Requires="p14">
      <p:transition spd="slow" p14:dur="2000" advTm="20420"/>
    </mc:Choice>
    <mc:Fallback>
      <p:transition spd="slow" advTm="20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AB4B5-7BBE-4D16-AFF5-49F34181C81A}"/>
              </a:ext>
            </a:extLst>
          </p:cNvPr>
          <p:cNvSpPr>
            <a:spLocks noGrp="1"/>
          </p:cNvSpPr>
          <p:nvPr>
            <p:ph type="title"/>
          </p:nvPr>
        </p:nvSpPr>
        <p:spPr/>
        <p:txBody>
          <a:bodyPr/>
          <a:lstStyle/>
          <a:p>
            <a:r>
              <a:rPr lang="en-US" dirty="0"/>
              <a:t>Don’t Let Your Ego Get in the Way </a:t>
            </a:r>
          </a:p>
        </p:txBody>
      </p:sp>
      <p:sp>
        <p:nvSpPr>
          <p:cNvPr id="3" name="Content Placeholder 2">
            <a:extLst>
              <a:ext uri="{FF2B5EF4-FFF2-40B4-BE49-F238E27FC236}">
                <a16:creationId xmlns:a16="http://schemas.microsoft.com/office/drawing/2014/main" id="{0F2BF306-75A0-48B0-9912-21D0A438A220}"/>
              </a:ext>
            </a:extLst>
          </p:cNvPr>
          <p:cNvSpPr>
            <a:spLocks noGrp="1"/>
          </p:cNvSpPr>
          <p:nvPr>
            <p:ph idx="1"/>
          </p:nvPr>
        </p:nvSpPr>
        <p:spPr/>
        <p:txBody>
          <a:bodyPr/>
          <a:lstStyle/>
          <a:p>
            <a:r>
              <a:rPr lang="en-US" dirty="0"/>
              <a:t>Professionalism is not: </a:t>
            </a:r>
          </a:p>
          <a:p>
            <a:pPr lvl="1"/>
            <a:r>
              <a:rPr lang="en-US" dirty="0"/>
              <a:t>Letting your ego take over</a:t>
            </a:r>
          </a:p>
          <a:p>
            <a:pPr lvl="1"/>
            <a:r>
              <a:rPr lang="en-US" dirty="0"/>
              <a:t>Blaming others</a:t>
            </a:r>
          </a:p>
          <a:p>
            <a:pPr lvl="1"/>
            <a:r>
              <a:rPr lang="en-US" dirty="0"/>
              <a:t>Bringing drama to situations</a:t>
            </a:r>
          </a:p>
          <a:p>
            <a:pPr lvl="1"/>
            <a:r>
              <a:rPr lang="en-US" dirty="0"/>
              <a:t>Losing your cool during stressful times</a:t>
            </a:r>
          </a:p>
          <a:p>
            <a:pPr lvl="1"/>
            <a:r>
              <a:rPr lang="en-US" dirty="0"/>
              <a:t>Making excuses</a:t>
            </a:r>
          </a:p>
          <a:p>
            <a:pPr lvl="1"/>
            <a:r>
              <a:rPr lang="en-US" dirty="0"/>
              <a:t>Having a bad attitude </a:t>
            </a:r>
          </a:p>
        </p:txBody>
      </p:sp>
      <p:pic>
        <p:nvPicPr>
          <p:cNvPr id="4" name="Audio 3">
            <a:hlinkClick r:id="" action="ppaction://media"/>
            <a:extLst>
              <a:ext uri="{FF2B5EF4-FFF2-40B4-BE49-F238E27FC236}">
                <a16:creationId xmlns:a16="http://schemas.microsoft.com/office/drawing/2014/main" id="{7DC99BDB-79B1-4146-9BD4-7375664FB3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28924467"/>
      </p:ext>
    </p:extLst>
  </p:cSld>
  <p:clrMapOvr>
    <a:masterClrMapping/>
  </p:clrMapOvr>
  <mc:AlternateContent xmlns:mc="http://schemas.openxmlformats.org/markup-compatibility/2006">
    <mc:Choice xmlns:p14="http://schemas.microsoft.com/office/powerpoint/2010/main" Requires="p14">
      <p:transition spd="slow" p14:dur="2000" advTm="17030"/>
    </mc:Choice>
    <mc:Fallback>
      <p:transition spd="slow" advTm="17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8AD39-083C-4693-A43F-86D5E61EF67D}"/>
              </a:ext>
            </a:extLst>
          </p:cNvPr>
          <p:cNvSpPr>
            <a:spLocks noGrp="1"/>
          </p:cNvSpPr>
          <p:nvPr>
            <p:ph type="title"/>
          </p:nvPr>
        </p:nvSpPr>
        <p:spPr/>
        <p:txBody>
          <a:bodyPr/>
          <a:lstStyle/>
          <a:p>
            <a:r>
              <a:rPr lang="en-US" dirty="0"/>
              <a:t>Professionalism </a:t>
            </a:r>
          </a:p>
        </p:txBody>
      </p:sp>
      <p:sp>
        <p:nvSpPr>
          <p:cNvPr id="3" name="Content Placeholder 2">
            <a:extLst>
              <a:ext uri="{FF2B5EF4-FFF2-40B4-BE49-F238E27FC236}">
                <a16:creationId xmlns:a16="http://schemas.microsoft.com/office/drawing/2014/main" id="{6FA55994-ACA7-449E-B43B-1DF0BBDC5E30}"/>
              </a:ext>
            </a:extLst>
          </p:cNvPr>
          <p:cNvSpPr>
            <a:spLocks noGrp="1"/>
          </p:cNvSpPr>
          <p:nvPr>
            <p:ph idx="1"/>
          </p:nvPr>
        </p:nvSpPr>
        <p:spPr/>
        <p:txBody>
          <a:bodyPr/>
          <a:lstStyle/>
          <a:p>
            <a:r>
              <a:rPr lang="en-US" dirty="0"/>
              <a:t>Creates boundaries </a:t>
            </a:r>
          </a:p>
          <a:p>
            <a:pPr lvl="1"/>
            <a:r>
              <a:rPr lang="en-US" dirty="0"/>
              <a:t>Workers who conduct themselves professionally avoid crossing their line with subordinates, superiors and clients</a:t>
            </a:r>
          </a:p>
          <a:p>
            <a:r>
              <a:rPr lang="en-US" dirty="0"/>
              <a:t>Creates an atmosphere of improvement </a:t>
            </a:r>
          </a:p>
          <a:p>
            <a:pPr lvl="1"/>
            <a:r>
              <a:rPr lang="en-US" dirty="0"/>
              <a:t>A professional atmosphere is more conducive to success</a:t>
            </a:r>
          </a:p>
        </p:txBody>
      </p:sp>
      <p:pic>
        <p:nvPicPr>
          <p:cNvPr id="4" name="Audio 3">
            <a:hlinkClick r:id="" action="ppaction://media"/>
            <a:extLst>
              <a:ext uri="{FF2B5EF4-FFF2-40B4-BE49-F238E27FC236}">
                <a16:creationId xmlns:a16="http://schemas.microsoft.com/office/drawing/2014/main" id="{678DFC28-E3CF-432A-AF69-C0C1B5330E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64655649"/>
      </p:ext>
    </p:extLst>
  </p:cSld>
  <p:clrMapOvr>
    <a:masterClrMapping/>
  </p:clrMapOvr>
  <mc:AlternateContent xmlns:mc="http://schemas.openxmlformats.org/markup-compatibility/2006">
    <mc:Choice xmlns:p14="http://schemas.microsoft.com/office/powerpoint/2010/main" Requires="p14">
      <p:transition spd="slow" p14:dur="2000" advTm="19196"/>
    </mc:Choice>
    <mc:Fallback>
      <p:transition spd="slow" advTm="19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DDE4A-AD5F-421F-AA98-7F8141C7DF1F}"/>
              </a:ext>
            </a:extLst>
          </p:cNvPr>
          <p:cNvSpPr>
            <a:spLocks noGrp="1"/>
          </p:cNvSpPr>
          <p:nvPr>
            <p:ph type="title"/>
          </p:nvPr>
        </p:nvSpPr>
        <p:spPr/>
        <p:txBody>
          <a:bodyPr/>
          <a:lstStyle/>
          <a:p>
            <a:r>
              <a:rPr lang="en-US" dirty="0"/>
              <a:t>Professionalism </a:t>
            </a:r>
          </a:p>
        </p:txBody>
      </p:sp>
      <p:sp>
        <p:nvSpPr>
          <p:cNvPr id="3" name="Content Placeholder 2">
            <a:extLst>
              <a:ext uri="{FF2B5EF4-FFF2-40B4-BE49-F238E27FC236}">
                <a16:creationId xmlns:a16="http://schemas.microsoft.com/office/drawing/2014/main" id="{B93AE810-DF08-4D4D-8EDF-CF2EDAEC47CF}"/>
              </a:ext>
            </a:extLst>
          </p:cNvPr>
          <p:cNvSpPr>
            <a:spLocks noGrp="1"/>
          </p:cNvSpPr>
          <p:nvPr>
            <p:ph idx="1"/>
          </p:nvPr>
        </p:nvSpPr>
        <p:spPr/>
        <p:txBody>
          <a:bodyPr/>
          <a:lstStyle/>
          <a:p>
            <a:r>
              <a:rPr lang="en-US" dirty="0"/>
              <a:t>The sense of responsibility</a:t>
            </a:r>
          </a:p>
          <a:p>
            <a:pPr lvl="1"/>
            <a:r>
              <a:rPr lang="en-US" dirty="0"/>
              <a:t>In a professional atmosphere, employees see the larger purpose and are able to own their actions and make appropriate decisions </a:t>
            </a:r>
          </a:p>
          <a:p>
            <a:r>
              <a:rPr lang="en-US" dirty="0"/>
              <a:t>Mitigates conflicts </a:t>
            </a:r>
          </a:p>
          <a:p>
            <a:pPr lvl="1"/>
            <a:r>
              <a:rPr lang="en-US" dirty="0"/>
              <a:t>Professional environments can have a difference of opinions however people agree to disagree and come together on common grounds </a:t>
            </a:r>
          </a:p>
          <a:p>
            <a:endParaRPr lang="en-US" dirty="0"/>
          </a:p>
        </p:txBody>
      </p:sp>
      <p:pic>
        <p:nvPicPr>
          <p:cNvPr id="4" name="Audio 3">
            <a:hlinkClick r:id="" action="ppaction://media"/>
            <a:extLst>
              <a:ext uri="{FF2B5EF4-FFF2-40B4-BE49-F238E27FC236}">
                <a16:creationId xmlns:a16="http://schemas.microsoft.com/office/drawing/2014/main" id="{BE069BB1-5221-4244-8A4D-6635267939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71070750"/>
      </p:ext>
    </p:extLst>
  </p:cSld>
  <p:clrMapOvr>
    <a:masterClrMapping/>
  </p:clrMapOvr>
  <mc:AlternateContent xmlns:mc="http://schemas.openxmlformats.org/markup-compatibility/2006">
    <mc:Choice xmlns:p14="http://schemas.microsoft.com/office/powerpoint/2010/main" Requires="p14">
      <p:transition spd="slow" p14:dur="2000" advTm="24460"/>
    </mc:Choice>
    <mc:Fallback>
      <p:transition spd="slow" advTm="24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2E214-22C9-4B02-896D-A1400261813E}"/>
              </a:ext>
            </a:extLst>
          </p:cNvPr>
          <p:cNvSpPr>
            <a:spLocks noGrp="1"/>
          </p:cNvSpPr>
          <p:nvPr>
            <p:ph type="title"/>
          </p:nvPr>
        </p:nvSpPr>
        <p:spPr/>
        <p:txBody>
          <a:bodyPr/>
          <a:lstStyle/>
          <a:p>
            <a:r>
              <a:rPr lang="en-US" dirty="0"/>
              <a:t>Professionalism </a:t>
            </a:r>
          </a:p>
        </p:txBody>
      </p:sp>
      <p:sp>
        <p:nvSpPr>
          <p:cNvPr id="3" name="Content Placeholder 2">
            <a:extLst>
              <a:ext uri="{FF2B5EF4-FFF2-40B4-BE49-F238E27FC236}">
                <a16:creationId xmlns:a16="http://schemas.microsoft.com/office/drawing/2014/main" id="{CD8A9AD9-F535-415B-84F9-99E303295FB0}"/>
              </a:ext>
            </a:extLst>
          </p:cNvPr>
          <p:cNvSpPr>
            <a:spLocks noGrp="1"/>
          </p:cNvSpPr>
          <p:nvPr>
            <p:ph idx="1"/>
          </p:nvPr>
        </p:nvSpPr>
        <p:spPr/>
        <p:txBody>
          <a:bodyPr/>
          <a:lstStyle/>
          <a:p>
            <a:r>
              <a:rPr lang="en-US" dirty="0"/>
              <a:t>Increased job satisfaction</a:t>
            </a:r>
          </a:p>
          <a:p>
            <a:pPr lvl="1"/>
            <a:r>
              <a:rPr lang="en-US" dirty="0"/>
              <a:t>Professionalism eliminates stress so the employees can thrive in a healthy atmosphere which leads to enhanced performance </a:t>
            </a:r>
          </a:p>
          <a:p>
            <a:r>
              <a:rPr lang="en-US" dirty="0"/>
              <a:t>Personal growth </a:t>
            </a:r>
          </a:p>
          <a:p>
            <a:pPr lvl="1"/>
            <a:r>
              <a:rPr lang="en-US" dirty="0"/>
              <a:t>Not only in terms of job advancement, but professionalism leads to a dignity and pride in the work being performed </a:t>
            </a:r>
          </a:p>
          <a:p>
            <a:pPr marL="609585" lvl="1" indent="0">
              <a:buNone/>
            </a:pPr>
            <a:endParaRPr lang="en-US" dirty="0"/>
          </a:p>
        </p:txBody>
      </p:sp>
      <p:pic>
        <p:nvPicPr>
          <p:cNvPr id="4" name="Audio 3">
            <a:hlinkClick r:id="" action="ppaction://media"/>
            <a:extLst>
              <a:ext uri="{FF2B5EF4-FFF2-40B4-BE49-F238E27FC236}">
                <a16:creationId xmlns:a16="http://schemas.microsoft.com/office/drawing/2014/main" id="{7048F438-5987-42B1-8B9F-6484462F04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94019291"/>
      </p:ext>
    </p:extLst>
  </p:cSld>
  <p:clrMapOvr>
    <a:masterClrMapping/>
  </p:clrMapOvr>
  <mc:AlternateContent xmlns:mc="http://schemas.openxmlformats.org/markup-compatibility/2006">
    <mc:Choice xmlns:p14="http://schemas.microsoft.com/office/powerpoint/2010/main" Requires="p14">
      <p:transition spd="slow" p14:dur="2000" advTm="22231"/>
    </mc:Choice>
    <mc:Fallback>
      <p:transition spd="slow" advTm="22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6F00B-F06B-488D-BE40-81DD7227A6B5}"/>
              </a:ext>
            </a:extLst>
          </p:cNvPr>
          <p:cNvSpPr>
            <a:spLocks noGrp="1"/>
          </p:cNvSpPr>
          <p:nvPr>
            <p:ph type="title"/>
          </p:nvPr>
        </p:nvSpPr>
        <p:spPr/>
        <p:txBody>
          <a:bodyPr/>
          <a:lstStyle/>
          <a:p>
            <a:r>
              <a:rPr lang="en-US" dirty="0"/>
              <a:t>It All Works Together </a:t>
            </a:r>
          </a:p>
        </p:txBody>
      </p:sp>
      <p:sp>
        <p:nvSpPr>
          <p:cNvPr id="3" name="Content Placeholder 2">
            <a:extLst>
              <a:ext uri="{FF2B5EF4-FFF2-40B4-BE49-F238E27FC236}">
                <a16:creationId xmlns:a16="http://schemas.microsoft.com/office/drawing/2014/main" id="{AB90C478-8672-4801-B2D8-F1F0EA27B6F0}"/>
              </a:ext>
            </a:extLst>
          </p:cNvPr>
          <p:cNvSpPr>
            <a:spLocks noGrp="1"/>
          </p:cNvSpPr>
          <p:nvPr>
            <p:ph idx="1"/>
          </p:nvPr>
        </p:nvSpPr>
        <p:spPr/>
        <p:txBody>
          <a:bodyPr/>
          <a:lstStyle/>
          <a:p>
            <a:r>
              <a:rPr lang="en-US" dirty="0"/>
              <a:t>Take time to listen </a:t>
            </a:r>
          </a:p>
          <a:p>
            <a:r>
              <a:rPr lang="en-US" dirty="0"/>
              <a:t>Communication skills matter </a:t>
            </a:r>
          </a:p>
          <a:p>
            <a:r>
              <a:rPr lang="en-US" dirty="0"/>
              <a:t>Everyone is watching you; nonverbal communication matters</a:t>
            </a:r>
          </a:p>
          <a:p>
            <a:r>
              <a:rPr lang="en-US" dirty="0"/>
              <a:t>Everyone has a part in creating a professional environment </a:t>
            </a:r>
          </a:p>
        </p:txBody>
      </p:sp>
      <p:pic>
        <p:nvPicPr>
          <p:cNvPr id="7" name="Audio 6">
            <a:hlinkClick r:id="" action="ppaction://media"/>
            <a:extLst>
              <a:ext uri="{FF2B5EF4-FFF2-40B4-BE49-F238E27FC236}">
                <a16:creationId xmlns:a16="http://schemas.microsoft.com/office/drawing/2014/main" id="{A898CA57-B93F-4828-BF25-A310D9146B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75593341"/>
      </p:ext>
    </p:extLst>
  </p:cSld>
  <p:clrMapOvr>
    <a:masterClrMapping/>
  </p:clrMapOvr>
  <mc:AlternateContent xmlns:mc="http://schemas.openxmlformats.org/markup-compatibility/2006">
    <mc:Choice xmlns:p14="http://schemas.microsoft.com/office/powerpoint/2010/main" Requires="p14">
      <p:transition spd="slow" p14:dur="2000" advTm="115121"/>
    </mc:Choice>
    <mc:Fallback>
      <p:transition spd="slow" advTm="115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7699B-6B40-4AA1-BEA0-3F6536231E1D}"/>
              </a:ext>
            </a:extLst>
          </p:cNvPr>
          <p:cNvSpPr>
            <a:spLocks noGrp="1"/>
          </p:cNvSpPr>
          <p:nvPr>
            <p:ph type="title"/>
          </p:nvPr>
        </p:nvSpPr>
        <p:spPr/>
        <p:txBody>
          <a:bodyPr/>
          <a:lstStyle/>
          <a:p>
            <a:r>
              <a:rPr lang="en-US" dirty="0"/>
              <a:t>Review of Your BHS Benefits</a:t>
            </a:r>
          </a:p>
        </p:txBody>
      </p:sp>
      <p:sp>
        <p:nvSpPr>
          <p:cNvPr id="3" name="Text Placeholder 2">
            <a:extLst>
              <a:ext uri="{FF2B5EF4-FFF2-40B4-BE49-F238E27FC236}">
                <a16:creationId xmlns:a16="http://schemas.microsoft.com/office/drawing/2014/main" id="{3E136173-D0AF-4625-BBE0-19DD6EE9DB8E}"/>
              </a:ext>
            </a:extLst>
          </p:cNvPr>
          <p:cNvSpPr>
            <a:spLocks noGrp="1"/>
          </p:cNvSpPr>
          <p:nvPr>
            <p:ph type="body" idx="1"/>
          </p:nvPr>
        </p:nvSpPr>
        <p:spPr/>
        <p:txBody>
          <a:bodyPr/>
          <a:lstStyle/>
          <a:p>
            <a:r>
              <a:rPr lang="en-US" dirty="0"/>
              <a:t>State of Alabama</a:t>
            </a:r>
          </a:p>
        </p:txBody>
      </p:sp>
      <p:pic>
        <p:nvPicPr>
          <p:cNvPr id="7" name="Audio 6">
            <a:hlinkClick r:id="" action="ppaction://media"/>
            <a:extLst>
              <a:ext uri="{FF2B5EF4-FFF2-40B4-BE49-F238E27FC236}">
                <a16:creationId xmlns:a16="http://schemas.microsoft.com/office/drawing/2014/main" id="{3E4902BD-7DFA-4F49-8F6A-04EB6E64C0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1662663"/>
      </p:ext>
    </p:extLst>
  </p:cSld>
  <p:clrMapOvr>
    <a:masterClrMapping/>
  </p:clrMapOvr>
  <mc:AlternateContent xmlns:mc="http://schemas.openxmlformats.org/markup-compatibility/2006">
    <mc:Choice xmlns:p14="http://schemas.microsoft.com/office/powerpoint/2010/main" Requires="p14">
      <p:transition spd="slow" p14:dur="2000" advTm="4886"/>
    </mc:Choice>
    <mc:Fallback>
      <p:transition spd="slow" advTm="4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DB970A-25C4-4367-AC9C-B8F284CEF2B6}"/>
              </a:ext>
            </a:extLst>
          </p:cNvPr>
          <p:cNvSpPr>
            <a:spLocks noGrp="1"/>
          </p:cNvSpPr>
          <p:nvPr>
            <p:ph type="title"/>
          </p:nvPr>
        </p:nvSpPr>
        <p:spPr/>
        <p:txBody>
          <a:bodyPr/>
          <a:lstStyle/>
          <a:p>
            <a:r>
              <a:rPr lang="en-US" dirty="0"/>
              <a:t>About BHS: At a Glance</a:t>
            </a:r>
          </a:p>
        </p:txBody>
      </p:sp>
      <p:grpSp>
        <p:nvGrpSpPr>
          <p:cNvPr id="8" name="Group 7">
            <a:extLst>
              <a:ext uri="{FF2B5EF4-FFF2-40B4-BE49-F238E27FC236}">
                <a16:creationId xmlns:a16="http://schemas.microsoft.com/office/drawing/2014/main" id="{384090F4-E698-4B50-95D7-DE238C93DFD8}"/>
              </a:ext>
            </a:extLst>
          </p:cNvPr>
          <p:cNvGrpSpPr/>
          <p:nvPr/>
        </p:nvGrpSpPr>
        <p:grpSpPr>
          <a:xfrm>
            <a:off x="914400" y="2438400"/>
            <a:ext cx="5029200" cy="3908761"/>
            <a:chOff x="1371600" y="2285999"/>
            <a:chExt cx="4724400" cy="2043118"/>
          </a:xfrm>
        </p:grpSpPr>
        <p:sp>
          <p:nvSpPr>
            <p:cNvPr id="6" name="TextBox 5">
              <a:extLst>
                <a:ext uri="{FF2B5EF4-FFF2-40B4-BE49-F238E27FC236}">
                  <a16:creationId xmlns:a16="http://schemas.microsoft.com/office/drawing/2014/main" id="{9EFC5AD7-7B8B-46C4-B5FF-F8B75C6B2B04}"/>
                </a:ext>
              </a:extLst>
            </p:cNvPr>
            <p:cNvSpPr txBox="1"/>
            <p:nvPr/>
          </p:nvSpPr>
          <p:spPr>
            <a:xfrm>
              <a:off x="2044469" y="2285999"/>
              <a:ext cx="3579091" cy="2043118"/>
            </a:xfrm>
            <a:prstGeom prst="rect">
              <a:avLst/>
            </a:prstGeom>
            <a:noFill/>
          </p:spPr>
          <p:txBody>
            <a:bodyPr wrap="square" rtlCol="0">
              <a:spAutoFit/>
            </a:bodyPr>
            <a:lstStyle/>
            <a:p>
              <a:r>
                <a:rPr lang="en-US" sz="3200" b="1" dirty="0"/>
                <a:t>Our mission </a:t>
              </a:r>
            </a:p>
            <a:p>
              <a:r>
                <a:rPr lang="en-US" sz="2400" dirty="0">
                  <a:solidFill>
                    <a:srgbClr val="0070C0"/>
                  </a:solidFill>
                </a:rPr>
                <a:t>To provide comprehensive behavioral health services to employers and their beneficiaries which are high quality, cost effective, uniformly accessible, and managed within a least restrictive treatment approach.</a:t>
              </a:r>
            </a:p>
          </p:txBody>
        </p:sp>
        <p:sp>
          <p:nvSpPr>
            <p:cNvPr id="7" name="Double Brace 6">
              <a:extLst>
                <a:ext uri="{FF2B5EF4-FFF2-40B4-BE49-F238E27FC236}">
                  <a16:creationId xmlns:a16="http://schemas.microsoft.com/office/drawing/2014/main" id="{2C35B9FD-3452-47C5-B5A0-BA391994A045}"/>
                </a:ext>
              </a:extLst>
            </p:cNvPr>
            <p:cNvSpPr/>
            <p:nvPr/>
          </p:nvSpPr>
          <p:spPr>
            <a:xfrm>
              <a:off x="1371600" y="2285999"/>
              <a:ext cx="4724400" cy="2031325"/>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Rectangle 8">
            <a:extLst>
              <a:ext uri="{FF2B5EF4-FFF2-40B4-BE49-F238E27FC236}">
                <a16:creationId xmlns:a16="http://schemas.microsoft.com/office/drawing/2014/main" id="{6BC47A30-F8AC-4E01-B25B-F12459A9EFEA}"/>
              </a:ext>
            </a:extLst>
          </p:cNvPr>
          <p:cNvSpPr/>
          <p:nvPr/>
        </p:nvSpPr>
        <p:spPr>
          <a:xfrm>
            <a:off x="6248402" y="1676400"/>
            <a:ext cx="5584371" cy="4670761"/>
          </a:xfrm>
          <a:prstGeom prst="rect">
            <a:avLst/>
          </a:prstGeom>
        </p:spPr>
        <p:txBody>
          <a:bodyPr wrap="square" numCol="1" spcCol="182880">
            <a:noAutofit/>
          </a:bodyPr>
          <a:lstStyle/>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30+ Years in Business</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750,000+ Covered Lives Nationally</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87% Client Retention</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Employee-Owned </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Birmingham, AL Headquarters;</a:t>
            </a:r>
            <a:br>
              <a:rPr lang="en-US" sz="2400" dirty="0">
                <a:latin typeface="Arial" pitchFamily="34" charset="0"/>
              </a:rPr>
            </a:br>
            <a:r>
              <a:rPr lang="en-US" sz="2400" dirty="0">
                <a:latin typeface="Arial" pitchFamily="34" charset="0"/>
              </a:rPr>
              <a:t>Midwest Regional Office (Chicago) </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96% Patient Satisfaction Rate</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“Open” Preferred Provider </a:t>
            </a:r>
            <a:br>
              <a:rPr lang="en-US" sz="2400" dirty="0">
                <a:latin typeface="Arial" pitchFamily="34" charset="0"/>
              </a:rPr>
            </a:br>
            <a:r>
              <a:rPr lang="en-US" sz="2400" dirty="0">
                <a:latin typeface="Arial" pitchFamily="34" charset="0"/>
              </a:rPr>
              <a:t>Network of 100,000+ Providers</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3% Staff Turnover Rate</a:t>
            </a:r>
          </a:p>
        </p:txBody>
      </p:sp>
      <p:pic>
        <p:nvPicPr>
          <p:cNvPr id="2" name="Audio 1">
            <a:hlinkClick r:id="" action="ppaction://media"/>
            <a:extLst>
              <a:ext uri="{FF2B5EF4-FFF2-40B4-BE49-F238E27FC236}">
                <a16:creationId xmlns:a16="http://schemas.microsoft.com/office/drawing/2014/main" id="{963D0370-BD2C-44AA-AFA6-DFA88268CC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20198928"/>
      </p:ext>
    </p:extLst>
  </p:cSld>
  <p:clrMapOvr>
    <a:masterClrMapping/>
  </p:clrMapOvr>
  <mc:AlternateContent xmlns:mc="http://schemas.openxmlformats.org/markup-compatibility/2006">
    <mc:Choice xmlns:p14="http://schemas.microsoft.com/office/powerpoint/2010/main" Requires="p14">
      <p:transition spd="slow" p14:dur="2000" advTm="18516"/>
    </mc:Choice>
    <mc:Fallback>
      <p:transition spd="slow" advTm="18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3D7D80E-F66B-45D5-8CB0-C4EADE25D4CC}"/>
              </a:ext>
            </a:extLst>
          </p:cNvPr>
          <p:cNvSpPr/>
          <p:nvPr/>
        </p:nvSpPr>
        <p:spPr>
          <a:xfrm>
            <a:off x="1828800" y="2212910"/>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761079A-851B-44B7-95C5-A7F57F7EB8CB}"/>
              </a:ext>
            </a:extLst>
          </p:cNvPr>
          <p:cNvSpPr txBox="1"/>
          <p:nvPr/>
        </p:nvSpPr>
        <p:spPr>
          <a:xfrm>
            <a:off x="3427044" y="2289110"/>
            <a:ext cx="3049956" cy="1631216"/>
          </a:xfrm>
          <a:prstGeom prst="rect">
            <a:avLst/>
          </a:prstGeom>
          <a:noFill/>
        </p:spPr>
        <p:txBody>
          <a:bodyPr wrap="square" rtlCol="0">
            <a:spAutoFit/>
          </a:bodyPr>
          <a:lstStyle/>
          <a:p>
            <a:r>
              <a:rPr lang="en-US" sz="2800" b="1" dirty="0"/>
              <a:t>Behavioral</a:t>
            </a:r>
          </a:p>
          <a:p>
            <a:r>
              <a:rPr lang="en-US" b="1" dirty="0"/>
              <a:t>Speak with Counselors</a:t>
            </a:r>
          </a:p>
          <a:p>
            <a:r>
              <a:rPr lang="en-US" dirty="0"/>
              <a:t>Referrals for mental/ behavioral health &amp; substance abuse issues</a:t>
            </a:r>
          </a:p>
        </p:txBody>
      </p:sp>
      <p:sp>
        <p:nvSpPr>
          <p:cNvPr id="22" name="Rectangle 21">
            <a:extLst>
              <a:ext uri="{FF2B5EF4-FFF2-40B4-BE49-F238E27FC236}">
                <a16:creationId xmlns:a16="http://schemas.microsoft.com/office/drawing/2014/main" id="{1C1782D9-95B3-45EE-B969-0B0C38A96DA7}"/>
              </a:ext>
            </a:extLst>
          </p:cNvPr>
          <p:cNvSpPr/>
          <p:nvPr/>
        </p:nvSpPr>
        <p:spPr>
          <a:xfrm>
            <a:off x="7114903" y="2208556"/>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CBD7B0F-1A1D-4B05-BB88-46DD06AFEC14}"/>
              </a:ext>
            </a:extLst>
          </p:cNvPr>
          <p:cNvSpPr txBox="1"/>
          <p:nvPr/>
        </p:nvSpPr>
        <p:spPr>
          <a:xfrm>
            <a:off x="8684844" y="2286000"/>
            <a:ext cx="3049956" cy="1631216"/>
          </a:xfrm>
          <a:prstGeom prst="rect">
            <a:avLst/>
          </a:prstGeom>
          <a:noFill/>
        </p:spPr>
        <p:txBody>
          <a:bodyPr wrap="square" rtlCol="0">
            <a:spAutoFit/>
          </a:bodyPr>
          <a:lstStyle/>
          <a:p>
            <a:r>
              <a:rPr lang="en-US" sz="2800" b="1" dirty="0"/>
              <a:t>Financial</a:t>
            </a:r>
          </a:p>
          <a:p>
            <a:r>
              <a:rPr lang="en-US" b="1" dirty="0"/>
              <a:t>Speak with Advisors</a:t>
            </a:r>
          </a:p>
          <a:p>
            <a:r>
              <a:rPr lang="en-US" dirty="0"/>
              <a:t>Assistance with budgeting, estate planning, college, debt restructuring, etc.</a:t>
            </a:r>
          </a:p>
        </p:txBody>
      </p:sp>
      <p:sp>
        <p:nvSpPr>
          <p:cNvPr id="26" name="Rectangle 25">
            <a:extLst>
              <a:ext uri="{FF2B5EF4-FFF2-40B4-BE49-F238E27FC236}">
                <a16:creationId xmlns:a16="http://schemas.microsoft.com/office/drawing/2014/main" id="{FAFBA543-6C9C-4C5C-A11B-BD113F513A0D}"/>
              </a:ext>
            </a:extLst>
          </p:cNvPr>
          <p:cNvSpPr/>
          <p:nvPr/>
        </p:nvSpPr>
        <p:spPr>
          <a:xfrm>
            <a:off x="7086600" y="4503662"/>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7F30EE4-3FDD-4D4F-8F35-5E9D89CB48EB}"/>
              </a:ext>
            </a:extLst>
          </p:cNvPr>
          <p:cNvSpPr txBox="1"/>
          <p:nvPr/>
        </p:nvSpPr>
        <p:spPr>
          <a:xfrm>
            <a:off x="8684843" y="4579862"/>
            <a:ext cx="3230659" cy="1631216"/>
          </a:xfrm>
          <a:prstGeom prst="rect">
            <a:avLst/>
          </a:prstGeom>
          <a:noFill/>
        </p:spPr>
        <p:txBody>
          <a:bodyPr wrap="square" rtlCol="0">
            <a:spAutoFit/>
          </a:bodyPr>
          <a:lstStyle/>
          <a:p>
            <a:r>
              <a:rPr lang="en-US" sz="2800" b="1" dirty="0"/>
              <a:t>Well-Being</a:t>
            </a:r>
          </a:p>
          <a:p>
            <a:r>
              <a:rPr lang="en-US" b="1" dirty="0"/>
              <a:t>Speak with Work/Life Specialists</a:t>
            </a:r>
          </a:p>
          <a:p>
            <a:r>
              <a:rPr lang="en-US" dirty="0"/>
              <a:t>Help with stress, emotional health, work/life balance, etc.</a:t>
            </a:r>
          </a:p>
        </p:txBody>
      </p:sp>
      <p:sp>
        <p:nvSpPr>
          <p:cNvPr id="24" name="Rectangle 23">
            <a:extLst>
              <a:ext uri="{FF2B5EF4-FFF2-40B4-BE49-F238E27FC236}">
                <a16:creationId xmlns:a16="http://schemas.microsoft.com/office/drawing/2014/main" id="{47259C61-8FDC-4965-AAB7-B97E79F3F565}"/>
              </a:ext>
            </a:extLst>
          </p:cNvPr>
          <p:cNvSpPr/>
          <p:nvPr/>
        </p:nvSpPr>
        <p:spPr>
          <a:xfrm>
            <a:off x="1828800" y="4498910"/>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8589FAE-C692-496D-9F90-8177198391C2}"/>
              </a:ext>
            </a:extLst>
          </p:cNvPr>
          <p:cNvSpPr txBox="1"/>
          <p:nvPr/>
        </p:nvSpPr>
        <p:spPr>
          <a:xfrm>
            <a:off x="3427044" y="4575110"/>
            <a:ext cx="3049956" cy="1631216"/>
          </a:xfrm>
          <a:prstGeom prst="rect">
            <a:avLst/>
          </a:prstGeom>
          <a:noFill/>
        </p:spPr>
        <p:txBody>
          <a:bodyPr wrap="square" rtlCol="0">
            <a:spAutoFit/>
          </a:bodyPr>
          <a:lstStyle/>
          <a:p>
            <a:r>
              <a:rPr lang="en-US" sz="2800" b="1" dirty="0"/>
              <a:t>Eldercare</a:t>
            </a:r>
          </a:p>
          <a:p>
            <a:r>
              <a:rPr lang="en-US" b="1" dirty="0"/>
              <a:t>Speak with Professionals</a:t>
            </a:r>
          </a:p>
          <a:p>
            <a:r>
              <a:rPr lang="en-US" dirty="0"/>
              <a:t>Help with nursing home &amp; assisted living placement, caregiver issues, etc.</a:t>
            </a:r>
          </a:p>
        </p:txBody>
      </p:sp>
      <p:sp>
        <p:nvSpPr>
          <p:cNvPr id="2" name="Rectangle 1">
            <a:extLst>
              <a:ext uri="{FF2B5EF4-FFF2-40B4-BE49-F238E27FC236}">
                <a16:creationId xmlns:a16="http://schemas.microsoft.com/office/drawing/2014/main" id="{4B8CAB71-CFFE-4EFB-B74E-E8BB395B2B06}"/>
              </a:ext>
            </a:extLst>
          </p:cNvPr>
          <p:cNvSpPr/>
          <p:nvPr/>
        </p:nvSpPr>
        <p:spPr>
          <a:xfrm>
            <a:off x="2819400" y="1335800"/>
            <a:ext cx="9067800" cy="769441"/>
          </a:xfrm>
          <a:prstGeom prst="rect">
            <a:avLst/>
          </a:prstGeom>
        </p:spPr>
        <p:txBody>
          <a:bodyPr wrap="square">
            <a:spAutoFit/>
          </a:bodyPr>
          <a:lstStyle/>
          <a:p>
            <a:pPr algn="ctr"/>
            <a:r>
              <a:rPr lang="en-US" sz="2200" dirty="0">
                <a:latin typeface="Helvetica" panose="020B0604020202020204" pitchFamily="34" charset="0"/>
                <a:cs typeface="Helvetica" panose="020B0604020202020204" pitchFamily="34" charset="0"/>
              </a:rPr>
              <a:t>All employees and dependents may receive up to </a:t>
            </a:r>
            <a:br>
              <a:rPr lang="en-US" sz="2200" dirty="0">
                <a:latin typeface="Helvetica" panose="020B0604020202020204" pitchFamily="34" charset="0"/>
                <a:cs typeface="Helvetica" panose="020B0604020202020204" pitchFamily="34" charset="0"/>
              </a:rPr>
            </a:br>
            <a:r>
              <a:rPr lang="en-US" sz="2200" dirty="0">
                <a:latin typeface="Helvetica" panose="020B0604020202020204" pitchFamily="34" charset="0"/>
                <a:cs typeface="Helvetica" panose="020B0604020202020204" pitchFamily="34" charset="0"/>
              </a:rPr>
              <a:t>three (3) visits/consults at no charge each year.</a:t>
            </a:r>
          </a:p>
        </p:txBody>
      </p:sp>
      <p:sp>
        <p:nvSpPr>
          <p:cNvPr id="18" name="Title 7">
            <a:extLst>
              <a:ext uri="{FF2B5EF4-FFF2-40B4-BE49-F238E27FC236}">
                <a16:creationId xmlns:a16="http://schemas.microsoft.com/office/drawing/2014/main" id="{4ED70C3C-B2C5-4B3D-B7F5-4BD39CEAA845}"/>
              </a:ext>
            </a:extLst>
          </p:cNvPr>
          <p:cNvSpPr>
            <a:spLocks noGrp="1"/>
          </p:cNvSpPr>
          <p:nvPr>
            <p:ph type="title"/>
          </p:nvPr>
        </p:nvSpPr>
        <p:spPr>
          <a:xfrm>
            <a:off x="2923903" y="-2202"/>
            <a:ext cx="8382000" cy="1223963"/>
          </a:xfrm>
        </p:spPr>
        <p:txBody>
          <a:bodyPr>
            <a:normAutofit fontScale="90000"/>
          </a:bodyPr>
          <a:lstStyle/>
          <a:p>
            <a:pPr marL="1317625" algn="l"/>
            <a:r>
              <a:rPr lang="en-US" dirty="0"/>
              <a:t>State of Alabama: EAP Benefits</a:t>
            </a:r>
          </a:p>
        </p:txBody>
      </p:sp>
      <p:grpSp>
        <p:nvGrpSpPr>
          <p:cNvPr id="9" name="Group 8">
            <a:extLst>
              <a:ext uri="{FF2B5EF4-FFF2-40B4-BE49-F238E27FC236}">
                <a16:creationId xmlns:a16="http://schemas.microsoft.com/office/drawing/2014/main" id="{76B50F0B-7D1B-4E99-B6BF-4EF02F72A793}"/>
              </a:ext>
            </a:extLst>
          </p:cNvPr>
          <p:cNvGrpSpPr/>
          <p:nvPr/>
        </p:nvGrpSpPr>
        <p:grpSpPr>
          <a:xfrm>
            <a:off x="1987088" y="4738165"/>
            <a:ext cx="1371600" cy="1371600"/>
            <a:chOff x="1998105" y="4738165"/>
            <a:chExt cx="1371600" cy="1371600"/>
          </a:xfrm>
        </p:grpSpPr>
        <p:sp>
          <p:nvSpPr>
            <p:cNvPr id="3" name="Oval 2">
              <a:extLst>
                <a:ext uri="{FF2B5EF4-FFF2-40B4-BE49-F238E27FC236}">
                  <a16:creationId xmlns:a16="http://schemas.microsoft.com/office/drawing/2014/main" id="{C0D36601-5AA2-4E70-8870-9B1A896467FC}"/>
                </a:ext>
              </a:extLst>
            </p:cNvPr>
            <p:cNvSpPr/>
            <p:nvPr/>
          </p:nvSpPr>
          <p:spPr>
            <a:xfrm>
              <a:off x="1998105" y="4738165"/>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D6F6406-D3B0-4042-90DD-DBE3C74800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9787" y="5039281"/>
              <a:ext cx="788236" cy="769369"/>
            </a:xfrm>
            <a:prstGeom prst="rect">
              <a:avLst/>
            </a:prstGeom>
          </p:spPr>
        </p:pic>
      </p:grpSp>
      <p:grpSp>
        <p:nvGrpSpPr>
          <p:cNvPr id="8" name="Group 7">
            <a:extLst>
              <a:ext uri="{FF2B5EF4-FFF2-40B4-BE49-F238E27FC236}">
                <a16:creationId xmlns:a16="http://schemas.microsoft.com/office/drawing/2014/main" id="{7D065625-82B3-489A-A975-5E7BE0B8007E}"/>
              </a:ext>
            </a:extLst>
          </p:cNvPr>
          <p:cNvGrpSpPr/>
          <p:nvPr/>
        </p:nvGrpSpPr>
        <p:grpSpPr>
          <a:xfrm>
            <a:off x="1987088" y="2437156"/>
            <a:ext cx="1371600" cy="1371600"/>
            <a:chOff x="1976072" y="2437156"/>
            <a:chExt cx="1371600" cy="1371600"/>
          </a:xfrm>
        </p:grpSpPr>
        <p:sp>
          <p:nvSpPr>
            <p:cNvPr id="30" name="Oval 29">
              <a:extLst>
                <a:ext uri="{FF2B5EF4-FFF2-40B4-BE49-F238E27FC236}">
                  <a16:creationId xmlns:a16="http://schemas.microsoft.com/office/drawing/2014/main" id="{DF3DEE06-19FE-4878-8574-61743201FB1B}"/>
                </a:ext>
              </a:extLst>
            </p:cNvPr>
            <p:cNvSpPr/>
            <p:nvPr/>
          </p:nvSpPr>
          <p:spPr>
            <a:xfrm>
              <a:off x="1976072" y="2437156"/>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E10CA75-D19D-4A33-8493-E4DDF334B1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2073" y="2702955"/>
              <a:ext cx="659599" cy="840003"/>
            </a:xfrm>
            <a:prstGeom prst="rect">
              <a:avLst/>
            </a:prstGeom>
          </p:spPr>
        </p:pic>
      </p:grpSp>
      <p:sp>
        <p:nvSpPr>
          <p:cNvPr id="31" name="Oval 30">
            <a:extLst>
              <a:ext uri="{FF2B5EF4-FFF2-40B4-BE49-F238E27FC236}">
                <a16:creationId xmlns:a16="http://schemas.microsoft.com/office/drawing/2014/main" id="{3E71D931-2D6C-4528-8D30-799B56BEE487}"/>
              </a:ext>
            </a:extLst>
          </p:cNvPr>
          <p:cNvSpPr/>
          <p:nvPr/>
        </p:nvSpPr>
        <p:spPr>
          <a:xfrm>
            <a:off x="7199922" y="2415808"/>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78B27E3-7D01-4835-9853-374F97C6504B}"/>
              </a:ext>
            </a:extLst>
          </p:cNvPr>
          <p:cNvGrpSpPr/>
          <p:nvPr/>
        </p:nvGrpSpPr>
        <p:grpSpPr>
          <a:xfrm>
            <a:off x="7199922" y="4704918"/>
            <a:ext cx="1371600" cy="1371600"/>
            <a:chOff x="9486900" y="4797200"/>
            <a:chExt cx="1371600" cy="1371600"/>
          </a:xfrm>
        </p:grpSpPr>
        <p:sp>
          <p:nvSpPr>
            <p:cNvPr id="32" name="Oval 31">
              <a:extLst>
                <a:ext uri="{FF2B5EF4-FFF2-40B4-BE49-F238E27FC236}">
                  <a16:creationId xmlns:a16="http://schemas.microsoft.com/office/drawing/2014/main" id="{86606106-2842-43C8-8664-DEB674E12F05}"/>
                </a:ext>
              </a:extLst>
            </p:cNvPr>
            <p:cNvSpPr/>
            <p:nvPr/>
          </p:nvSpPr>
          <p:spPr>
            <a:xfrm>
              <a:off x="9486900" y="4797200"/>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0C3AC3F-6022-42C7-BF4A-69909AEB40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01576" y="5147301"/>
              <a:ext cx="942248" cy="671399"/>
            </a:xfrm>
            <a:prstGeom prst="rect">
              <a:avLst/>
            </a:prstGeom>
          </p:spPr>
        </p:pic>
      </p:grpSp>
      <p:pic>
        <p:nvPicPr>
          <p:cNvPr id="15" name="Picture 14">
            <a:extLst>
              <a:ext uri="{FF2B5EF4-FFF2-40B4-BE49-F238E27FC236}">
                <a16:creationId xmlns:a16="http://schemas.microsoft.com/office/drawing/2014/main" id="{2C0FD32E-20FA-4FCB-9F8A-56947EE9A3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0313" y="2764348"/>
            <a:ext cx="850818" cy="674521"/>
          </a:xfrm>
          <a:prstGeom prst="rect">
            <a:avLst/>
          </a:prstGeom>
        </p:spPr>
      </p:pic>
      <p:pic>
        <p:nvPicPr>
          <p:cNvPr id="4" name="Audio 3">
            <a:hlinkClick r:id="" action="ppaction://media"/>
            <a:extLst>
              <a:ext uri="{FF2B5EF4-FFF2-40B4-BE49-F238E27FC236}">
                <a16:creationId xmlns:a16="http://schemas.microsoft.com/office/drawing/2014/main" id="{B80FDCA4-EFAE-439F-9464-5FFDCD79491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82127907"/>
      </p:ext>
    </p:extLst>
  </p:cSld>
  <p:clrMapOvr>
    <a:masterClrMapping/>
  </p:clrMapOvr>
  <mc:AlternateContent xmlns:mc="http://schemas.openxmlformats.org/markup-compatibility/2006">
    <mc:Choice xmlns:p14="http://schemas.microsoft.com/office/powerpoint/2010/main" Requires="p14">
      <p:transition spd="slow" p14:dur="2000" advTm="43013"/>
    </mc:Choice>
    <mc:Fallback>
      <p:transition spd="slow" advTm="43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EA017-7B8E-4FD4-B2A1-78D3A5C1C6CB}"/>
              </a:ext>
            </a:extLst>
          </p:cNvPr>
          <p:cNvSpPr>
            <a:spLocks noGrp="1"/>
          </p:cNvSpPr>
          <p:nvPr>
            <p:ph type="title"/>
          </p:nvPr>
        </p:nvSpPr>
        <p:spPr/>
        <p:txBody>
          <a:bodyPr/>
          <a:lstStyle/>
          <a:p>
            <a:r>
              <a:rPr lang="en-US" dirty="0"/>
              <a:t>What Do We All Need?</a:t>
            </a:r>
          </a:p>
        </p:txBody>
      </p:sp>
      <p:sp>
        <p:nvSpPr>
          <p:cNvPr id="3" name="Content Placeholder 2">
            <a:extLst>
              <a:ext uri="{FF2B5EF4-FFF2-40B4-BE49-F238E27FC236}">
                <a16:creationId xmlns:a16="http://schemas.microsoft.com/office/drawing/2014/main" id="{728C8A57-C735-40E0-821D-171FB03C14A6}"/>
              </a:ext>
            </a:extLst>
          </p:cNvPr>
          <p:cNvSpPr>
            <a:spLocks noGrp="1"/>
          </p:cNvSpPr>
          <p:nvPr>
            <p:ph idx="1"/>
          </p:nvPr>
        </p:nvSpPr>
        <p:spPr/>
        <p:txBody>
          <a:bodyPr/>
          <a:lstStyle/>
          <a:p>
            <a:r>
              <a:rPr lang="en-US" dirty="0"/>
              <a:t>Need to be seen</a:t>
            </a:r>
          </a:p>
          <a:p>
            <a:r>
              <a:rPr lang="en-US" dirty="0"/>
              <a:t>Need to be heard</a:t>
            </a:r>
          </a:p>
          <a:p>
            <a:r>
              <a:rPr lang="en-US" dirty="0"/>
              <a:t>Need to be respected and treated kindly </a:t>
            </a:r>
          </a:p>
          <a:p>
            <a:r>
              <a:rPr lang="en-US" dirty="0"/>
              <a:t>Need to be safe</a:t>
            </a:r>
          </a:p>
          <a:p>
            <a:r>
              <a:rPr lang="en-US" dirty="0"/>
              <a:t>Need to belong</a:t>
            </a:r>
          </a:p>
        </p:txBody>
      </p:sp>
      <p:pic>
        <p:nvPicPr>
          <p:cNvPr id="4" name="Audio 3">
            <a:hlinkClick r:id="" action="ppaction://media"/>
            <a:extLst>
              <a:ext uri="{FF2B5EF4-FFF2-40B4-BE49-F238E27FC236}">
                <a16:creationId xmlns:a16="http://schemas.microsoft.com/office/drawing/2014/main" id="{5230A1C7-02DC-45F4-B3E7-377B2916B1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78379083"/>
      </p:ext>
    </p:extLst>
  </p:cSld>
  <p:clrMapOvr>
    <a:masterClrMapping/>
  </p:clrMapOvr>
  <mc:AlternateContent xmlns:mc="http://schemas.openxmlformats.org/markup-compatibility/2006">
    <mc:Choice xmlns:p14="http://schemas.microsoft.com/office/powerpoint/2010/main" Requires="p14">
      <p:transition spd="slow" p14:dur="2000" advTm="14452"/>
    </mc:Choice>
    <mc:Fallback>
      <p:transition spd="slow" advTm="14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a:t>Accessing the EAP</a:t>
            </a:r>
          </a:p>
        </p:txBody>
      </p:sp>
      <p:sp>
        <p:nvSpPr>
          <p:cNvPr id="14339" name="Rectangle 3"/>
          <p:cNvSpPr>
            <a:spLocks noGrp="1" noChangeArrowheads="1"/>
          </p:cNvSpPr>
          <p:nvPr>
            <p:ph idx="1"/>
          </p:nvPr>
        </p:nvSpPr>
        <p:spPr>
          <a:xfrm>
            <a:off x="3886200" y="1490261"/>
            <a:ext cx="8153399" cy="4300939"/>
          </a:xfrm>
        </p:spPr>
        <p:txBody>
          <a:bodyPr>
            <a:noAutofit/>
          </a:bodyPr>
          <a:lstStyle/>
          <a:p>
            <a:pPr marL="0" indent="0">
              <a:spcAft>
                <a:spcPts val="0"/>
              </a:spcAft>
              <a:buNone/>
            </a:pPr>
            <a:r>
              <a:rPr lang="en-US" sz="2400" b="1" dirty="0"/>
              <a:t>Begins with a call to BHS: 800-245-1150</a:t>
            </a:r>
          </a:p>
          <a:p>
            <a:pPr marL="0" indent="0">
              <a:spcAft>
                <a:spcPts val="0"/>
              </a:spcAft>
              <a:buNone/>
            </a:pPr>
            <a:r>
              <a:rPr lang="en-US" sz="2300" dirty="0"/>
              <a:t>BHS Care Coordinator is available Monday-Friday</a:t>
            </a:r>
            <a:br>
              <a:rPr lang="en-US" sz="2300" dirty="0"/>
            </a:br>
            <a:r>
              <a:rPr lang="en-US" sz="2300" dirty="0"/>
              <a:t>from 7:30 a.m. – 5:00 p.m. CT</a:t>
            </a:r>
          </a:p>
          <a:p>
            <a:pPr marL="0" indent="0">
              <a:spcAft>
                <a:spcPts val="0"/>
              </a:spcAft>
              <a:buNone/>
            </a:pPr>
            <a:endParaRPr lang="en-US" sz="2400" b="1" dirty="0"/>
          </a:p>
          <a:p>
            <a:pPr marL="0" indent="0">
              <a:spcAft>
                <a:spcPts val="0"/>
              </a:spcAft>
              <a:buNone/>
            </a:pPr>
            <a:r>
              <a:rPr lang="en-US" sz="2400" b="1" dirty="0"/>
              <a:t>Your BHS Care Coordinator will:</a:t>
            </a:r>
          </a:p>
          <a:p>
            <a:pPr indent="-227013">
              <a:spcAft>
                <a:spcPts val="0"/>
              </a:spcAft>
            </a:pPr>
            <a:r>
              <a:rPr lang="en-US" sz="2300" dirty="0"/>
              <a:t>Verify personal information to confirm benefit eligibility </a:t>
            </a:r>
          </a:p>
          <a:p>
            <a:pPr indent="-227013">
              <a:spcAft>
                <a:spcPts val="0"/>
              </a:spcAft>
            </a:pPr>
            <a:r>
              <a:rPr lang="en-US" sz="2300" dirty="0"/>
              <a:t>Ask a few questions about needs and preferences </a:t>
            </a:r>
          </a:p>
          <a:p>
            <a:pPr indent="-227013">
              <a:spcAft>
                <a:spcPts val="0"/>
              </a:spcAft>
            </a:pPr>
            <a:r>
              <a:rPr lang="en-US" sz="2300" dirty="0"/>
              <a:t>Assist in referring to the appropriate counselor or provider </a:t>
            </a:r>
          </a:p>
          <a:p>
            <a:pPr marL="0" indent="0">
              <a:spcAft>
                <a:spcPts val="0"/>
              </a:spcAft>
              <a:buNone/>
            </a:pPr>
            <a:endParaRPr lang="en-US" sz="2400" b="1" dirty="0"/>
          </a:p>
          <a:p>
            <a:pPr marL="0" indent="0">
              <a:spcAft>
                <a:spcPts val="0"/>
              </a:spcAft>
              <a:buNone/>
            </a:pPr>
            <a:r>
              <a:rPr lang="en-US" sz="2400" b="1" i="1" dirty="0"/>
              <a:t>After hour, weekend and holiday calls answered by licensed mental health professionals – never an automated response system</a:t>
            </a:r>
          </a:p>
        </p:txBody>
      </p:sp>
      <p:pic>
        <p:nvPicPr>
          <p:cNvPr id="5" name="Picture 4">
            <a:extLst>
              <a:ext uri="{FF2B5EF4-FFF2-40B4-BE49-F238E27FC236}">
                <a16:creationId xmlns:a16="http://schemas.microsoft.com/office/drawing/2014/main" id="{4E1690CD-F809-45D4-8100-F6BF34AB9E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0236" y="1600200"/>
            <a:ext cx="984446" cy="1007885"/>
          </a:xfrm>
          <a:prstGeom prst="rect">
            <a:avLst/>
          </a:prstGeom>
        </p:spPr>
      </p:pic>
      <p:pic>
        <p:nvPicPr>
          <p:cNvPr id="7" name="Picture 6">
            <a:extLst>
              <a:ext uri="{FF2B5EF4-FFF2-40B4-BE49-F238E27FC236}">
                <a16:creationId xmlns:a16="http://schemas.microsoft.com/office/drawing/2014/main" id="{FE63AF85-7FF0-4F4F-AFBF-E2ACE540D0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6075" y="3124200"/>
            <a:ext cx="932769" cy="1054699"/>
          </a:xfrm>
          <a:prstGeom prst="rect">
            <a:avLst/>
          </a:prstGeom>
        </p:spPr>
      </p:pic>
      <p:pic>
        <p:nvPicPr>
          <p:cNvPr id="2" name="Audio 1">
            <a:hlinkClick r:id="" action="ppaction://media"/>
            <a:extLst>
              <a:ext uri="{FF2B5EF4-FFF2-40B4-BE49-F238E27FC236}">
                <a16:creationId xmlns:a16="http://schemas.microsoft.com/office/drawing/2014/main" id="{A65EE868-BB79-4621-9E30-96B2DBB89E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4574258"/>
      </p:ext>
    </p:extLst>
  </p:cSld>
  <p:clrMapOvr>
    <a:masterClrMapping/>
  </p:clrMapOvr>
  <mc:AlternateContent xmlns:mc="http://schemas.openxmlformats.org/markup-compatibility/2006">
    <mc:Choice xmlns:p14="http://schemas.microsoft.com/office/powerpoint/2010/main" Requires="p14">
      <p:transition spd="slow" p14:dur="2000" advTm="41689"/>
    </mc:Choice>
    <mc:Fallback>
      <p:transition spd="slow" advTm="41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0295664-02CF-4F0A-8C0F-4FADD0F075EC}"/>
              </a:ext>
            </a:extLst>
          </p:cNvPr>
          <p:cNvPicPr>
            <a:picLocks noChangeAspect="1"/>
          </p:cNvPicPr>
          <p:nvPr/>
        </p:nvPicPr>
        <p:blipFill rotWithShape="1">
          <a:blip r:embed="rId5">
            <a:extLst>
              <a:ext uri="{28A0092B-C50C-407E-A947-70E740481C1C}">
                <a14:useLocalDpi xmlns:a14="http://schemas.microsoft.com/office/drawing/2010/main" val="0"/>
              </a:ext>
            </a:extLst>
          </a:blip>
          <a:srcRect r="19483"/>
          <a:stretch/>
        </p:blipFill>
        <p:spPr>
          <a:xfrm>
            <a:off x="8666885" y="2490952"/>
            <a:ext cx="3525114" cy="4367048"/>
          </a:xfrm>
          <a:prstGeom prst="rect">
            <a:avLst/>
          </a:prstGeom>
        </p:spPr>
      </p:pic>
      <p:sp>
        <p:nvSpPr>
          <p:cNvPr id="10" name="Text Placeholder 9">
            <a:extLst>
              <a:ext uri="{FF2B5EF4-FFF2-40B4-BE49-F238E27FC236}">
                <a16:creationId xmlns:a16="http://schemas.microsoft.com/office/drawing/2014/main" id="{F8135B47-9472-402A-B11E-7657DB80DBEA}"/>
              </a:ext>
            </a:extLst>
          </p:cNvPr>
          <p:cNvSpPr>
            <a:spLocks noGrp="1"/>
          </p:cNvSpPr>
          <p:nvPr>
            <p:ph type="body" sz="quarter" idx="11"/>
          </p:nvPr>
        </p:nvSpPr>
        <p:spPr>
          <a:xfrm>
            <a:off x="3276600" y="1524000"/>
            <a:ext cx="6177615" cy="4495800"/>
          </a:xfrm>
        </p:spPr>
        <p:txBody>
          <a:bodyPr numCol="1">
            <a:normAutofit fontScale="92500" lnSpcReduction="10000"/>
          </a:bodyPr>
          <a:lstStyle/>
          <a:p>
            <a:pPr marL="0" indent="0">
              <a:spcAft>
                <a:spcPts val="0"/>
              </a:spcAft>
              <a:buNone/>
              <a:tabLst>
                <a:tab pos="395278" algn="l"/>
              </a:tabLst>
              <a:defRPr/>
            </a:pPr>
            <a:r>
              <a:rPr lang="en-US" sz="2400" b="1" dirty="0">
                <a:cs typeface="Helvetica" panose="020B0604020202020204" pitchFamily="34" charset="0"/>
              </a:rPr>
              <a:t>Dedicated BHS Care Coordinator</a:t>
            </a:r>
          </a:p>
          <a:p>
            <a:pPr marL="0" indent="0">
              <a:spcAft>
                <a:spcPts val="0"/>
              </a:spcAft>
              <a:buNone/>
              <a:tabLst>
                <a:tab pos="395278" algn="l"/>
              </a:tabLst>
              <a:defRPr/>
            </a:pPr>
            <a:r>
              <a:rPr lang="en-US" sz="2400" dirty="0">
                <a:cs typeface="Helvetica" panose="020B0604020202020204" pitchFamily="34" charset="0"/>
              </a:rPr>
              <a:t>When you call BHS, you will speak with the BHS Care Coordinator assigned specifically to the State of Alabama</a:t>
            </a:r>
          </a:p>
          <a:p>
            <a:pPr marL="0" indent="0">
              <a:spcAft>
                <a:spcPts val="0"/>
              </a:spcAft>
              <a:buNone/>
              <a:tabLst>
                <a:tab pos="395278" algn="l"/>
              </a:tabLst>
              <a:defRPr/>
            </a:pPr>
            <a:endParaRPr lang="en-US" sz="2400" dirty="0">
              <a:cs typeface="Helvetica" panose="020B0604020202020204" pitchFamily="34" charset="0"/>
            </a:endParaRPr>
          </a:p>
          <a:p>
            <a:pPr marL="0" indent="0">
              <a:spcAft>
                <a:spcPts val="0"/>
              </a:spcAft>
              <a:buNone/>
              <a:tabLst>
                <a:tab pos="395278" algn="l"/>
              </a:tabLst>
              <a:defRPr/>
            </a:pPr>
            <a:r>
              <a:rPr lang="en-US" sz="2400" b="1">
                <a:cs typeface="Helvetica" panose="020B0604020202020204" pitchFamily="34" charset="0"/>
              </a:rPr>
              <a:t>Marie Wilbanks</a:t>
            </a:r>
            <a:br>
              <a:rPr lang="en-US" sz="2400" b="1" dirty="0">
                <a:cs typeface="Helvetica" panose="020B0604020202020204" pitchFamily="34" charset="0"/>
              </a:rPr>
            </a:br>
            <a:r>
              <a:rPr lang="en-US" sz="2400" b="1" dirty="0">
                <a:cs typeface="Helvetica" panose="020B0604020202020204" pitchFamily="34" charset="0"/>
              </a:rPr>
              <a:t>Care Coordinator</a:t>
            </a:r>
          </a:p>
          <a:p>
            <a:pPr marL="0" indent="0">
              <a:spcAft>
                <a:spcPts val="0"/>
              </a:spcAft>
              <a:buNone/>
              <a:tabLst>
                <a:tab pos="395278" algn="l"/>
              </a:tabLst>
              <a:defRPr/>
            </a:pPr>
            <a:r>
              <a:rPr lang="en-US" sz="2400" b="1" dirty="0">
                <a:cs typeface="Helvetica" panose="020B0604020202020204" pitchFamily="34" charset="0"/>
              </a:rPr>
              <a:t>1-800-245-1150</a:t>
            </a:r>
          </a:p>
          <a:p>
            <a:pPr marL="0" indent="0">
              <a:spcAft>
                <a:spcPts val="0"/>
              </a:spcAft>
              <a:buNone/>
              <a:tabLst>
                <a:tab pos="395278" algn="l"/>
              </a:tabLst>
              <a:defRPr/>
            </a:pPr>
            <a:endParaRPr lang="en-US" sz="2400" dirty="0">
              <a:solidFill>
                <a:srgbClr val="FF0000"/>
              </a:solidFill>
              <a:cs typeface="Helvetica" panose="020B0604020202020204" pitchFamily="34" charset="0"/>
            </a:endParaRPr>
          </a:p>
          <a:p>
            <a:pPr marL="0" indent="0">
              <a:spcAft>
                <a:spcPts val="0"/>
              </a:spcAft>
              <a:buNone/>
              <a:tabLst>
                <a:tab pos="395278" algn="l"/>
              </a:tabLst>
              <a:defRPr/>
            </a:pPr>
            <a:r>
              <a:rPr lang="en-US" sz="2400" b="1" dirty="0">
                <a:cs typeface="Helvetica" panose="020B0604020202020204" pitchFamily="34" charset="0"/>
              </a:rPr>
              <a:t>BHS Care Coordinators</a:t>
            </a:r>
          </a:p>
          <a:p>
            <a:pPr marL="0" indent="0">
              <a:spcAft>
                <a:spcPts val="0"/>
              </a:spcAft>
              <a:buNone/>
              <a:tabLst>
                <a:tab pos="395278" algn="l"/>
              </a:tabLst>
              <a:defRPr/>
            </a:pPr>
            <a:r>
              <a:rPr lang="en-US" sz="2400" dirty="0">
                <a:cs typeface="Helvetica" panose="020B0604020202020204" pitchFamily="34" charset="0"/>
              </a:rPr>
              <a:t>Caring, knowledgeable, credentialed counseling professionals who have been selected for their commitment to treat everyone with sensitivity, respect and concern</a:t>
            </a:r>
          </a:p>
        </p:txBody>
      </p:sp>
      <p:sp>
        <p:nvSpPr>
          <p:cNvPr id="2" name="Title 1">
            <a:extLst>
              <a:ext uri="{FF2B5EF4-FFF2-40B4-BE49-F238E27FC236}">
                <a16:creationId xmlns:a16="http://schemas.microsoft.com/office/drawing/2014/main" id="{7AD94DE8-398F-4418-A015-F4E3C3A44745}"/>
              </a:ext>
            </a:extLst>
          </p:cNvPr>
          <p:cNvSpPr>
            <a:spLocks noGrp="1"/>
          </p:cNvSpPr>
          <p:nvPr>
            <p:ph type="title"/>
          </p:nvPr>
        </p:nvSpPr>
        <p:spPr/>
        <p:txBody>
          <a:bodyPr>
            <a:normAutofit/>
          </a:bodyPr>
          <a:lstStyle/>
          <a:p>
            <a:r>
              <a:rPr lang="en-US" dirty="0"/>
              <a:t>Accessing the EAP</a:t>
            </a:r>
          </a:p>
        </p:txBody>
      </p:sp>
      <p:grpSp>
        <p:nvGrpSpPr>
          <p:cNvPr id="5" name="Group 4">
            <a:extLst>
              <a:ext uri="{FF2B5EF4-FFF2-40B4-BE49-F238E27FC236}">
                <a16:creationId xmlns:a16="http://schemas.microsoft.com/office/drawing/2014/main" id="{F90BD146-D2FD-4EF5-8055-1197E307A315}"/>
              </a:ext>
            </a:extLst>
          </p:cNvPr>
          <p:cNvGrpSpPr/>
          <p:nvPr/>
        </p:nvGrpSpPr>
        <p:grpSpPr>
          <a:xfrm>
            <a:off x="2133600" y="4267200"/>
            <a:ext cx="1143000" cy="1143000"/>
            <a:chOff x="8199409" y="4889069"/>
            <a:chExt cx="1143000" cy="1143000"/>
          </a:xfrm>
        </p:grpSpPr>
        <p:sp>
          <p:nvSpPr>
            <p:cNvPr id="6" name="Oval 5">
              <a:extLst>
                <a:ext uri="{FF2B5EF4-FFF2-40B4-BE49-F238E27FC236}">
                  <a16:creationId xmlns:a16="http://schemas.microsoft.com/office/drawing/2014/main" id="{B7B14C1A-9AA5-4FE1-92A8-5AD1D93713C3}"/>
                </a:ext>
              </a:extLst>
            </p:cNvPr>
            <p:cNvSpPr/>
            <p:nvPr/>
          </p:nvSpPr>
          <p:spPr>
            <a:xfrm>
              <a:off x="8199409" y="4889069"/>
              <a:ext cx="1143000" cy="1143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7BE9670-5127-4645-B845-7887D35F6E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4209" y="5092447"/>
              <a:ext cx="538374" cy="703778"/>
            </a:xfrm>
            <a:prstGeom prst="rect">
              <a:avLst/>
            </a:prstGeom>
          </p:spPr>
        </p:pic>
      </p:grpSp>
      <p:grpSp>
        <p:nvGrpSpPr>
          <p:cNvPr id="8" name="Group 7">
            <a:extLst>
              <a:ext uri="{FF2B5EF4-FFF2-40B4-BE49-F238E27FC236}">
                <a16:creationId xmlns:a16="http://schemas.microsoft.com/office/drawing/2014/main" id="{22671B21-FB18-4256-9337-D9DBFE3956BC}"/>
              </a:ext>
            </a:extLst>
          </p:cNvPr>
          <p:cNvGrpSpPr/>
          <p:nvPr/>
        </p:nvGrpSpPr>
        <p:grpSpPr>
          <a:xfrm>
            <a:off x="2133600" y="1524000"/>
            <a:ext cx="1143000" cy="1143000"/>
            <a:chOff x="2060108" y="1524000"/>
            <a:chExt cx="1143000" cy="1143000"/>
          </a:xfrm>
        </p:grpSpPr>
        <p:sp>
          <p:nvSpPr>
            <p:cNvPr id="11" name="Oval 10">
              <a:extLst>
                <a:ext uri="{FF2B5EF4-FFF2-40B4-BE49-F238E27FC236}">
                  <a16:creationId xmlns:a16="http://schemas.microsoft.com/office/drawing/2014/main" id="{612C0899-1A96-40F5-9419-F717DF8C4596}"/>
                </a:ext>
              </a:extLst>
            </p:cNvPr>
            <p:cNvSpPr/>
            <p:nvPr/>
          </p:nvSpPr>
          <p:spPr>
            <a:xfrm>
              <a:off x="2060108" y="1524000"/>
              <a:ext cx="1143000" cy="1143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CD49A27A-2849-4A81-AD0E-7FB4527ECF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8126" y="1871053"/>
              <a:ext cx="826965" cy="467415"/>
            </a:xfrm>
            <a:prstGeom prst="rect">
              <a:avLst/>
            </a:prstGeom>
          </p:spPr>
        </p:pic>
      </p:grpSp>
      <p:pic>
        <p:nvPicPr>
          <p:cNvPr id="3" name="Audio 2">
            <a:hlinkClick r:id="" action="ppaction://media"/>
            <a:extLst>
              <a:ext uri="{FF2B5EF4-FFF2-40B4-BE49-F238E27FC236}">
                <a16:creationId xmlns:a16="http://schemas.microsoft.com/office/drawing/2014/main" id="{37062896-8615-4CB2-A56B-235839A2191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74842820"/>
      </p:ext>
    </p:extLst>
  </p:cSld>
  <p:clrMapOvr>
    <a:masterClrMapping/>
  </p:clrMapOvr>
  <mc:AlternateContent xmlns:mc="http://schemas.openxmlformats.org/markup-compatibility/2006">
    <mc:Choice xmlns:p14="http://schemas.microsoft.com/office/powerpoint/2010/main" Requires="p14">
      <p:transition spd="slow" p14:dur="2000" advTm="18446"/>
    </mc:Choice>
    <mc:Fallback>
      <p:transition spd="slow" advTm="18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aptop Online Work-Life">
            <a:extLst>
              <a:ext uri="{FF2B5EF4-FFF2-40B4-BE49-F238E27FC236}">
                <a16:creationId xmlns:a16="http://schemas.microsoft.com/office/drawing/2014/main" id="{A5E7BB91-B2A8-4CB7-81D4-CB019DD316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462" t="2" b="26983"/>
          <a:stretch/>
        </p:blipFill>
        <p:spPr bwMode="auto">
          <a:xfrm>
            <a:off x="0" y="0"/>
            <a:ext cx="12192000" cy="6858000"/>
          </a:xfrm>
          <a:prstGeom prst="rect">
            <a:avLst/>
          </a:prstGeom>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5" name="Rectangle 4">
            <a:extLst>
              <a:ext uri="{FF2B5EF4-FFF2-40B4-BE49-F238E27FC236}">
                <a16:creationId xmlns:a16="http://schemas.microsoft.com/office/drawing/2014/main" id="{1F6BB247-5431-4751-912E-2C25624EF583}"/>
              </a:ext>
            </a:extLst>
          </p:cNvPr>
          <p:cNvSpPr/>
          <p:nvPr/>
        </p:nvSpPr>
        <p:spPr>
          <a:xfrm>
            <a:off x="6172200" y="304800"/>
            <a:ext cx="5791200" cy="6248400"/>
          </a:xfrm>
          <a:prstGeom prst="rect">
            <a:avLst/>
          </a:prstGeom>
          <a:solidFill>
            <a:srgbClr val="0070C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3135FC9-9AA5-41E7-951D-C76CFE4F3254}"/>
              </a:ext>
            </a:extLst>
          </p:cNvPr>
          <p:cNvSpPr txBox="1"/>
          <p:nvPr/>
        </p:nvSpPr>
        <p:spPr>
          <a:xfrm>
            <a:off x="6324600" y="457200"/>
            <a:ext cx="5486400" cy="6417141"/>
          </a:xfrm>
          <a:prstGeom prst="rect">
            <a:avLst/>
          </a:prstGeom>
          <a:noFill/>
        </p:spPr>
        <p:txBody>
          <a:bodyPr wrap="square" rtlCol="0">
            <a:spAutoFit/>
          </a:bodyPr>
          <a:lstStyle/>
          <a:p>
            <a:r>
              <a:rPr lang="en-US" sz="2600" b="1" dirty="0">
                <a:solidFill>
                  <a:schemeClr val="bg1"/>
                </a:solidFill>
                <a:latin typeface="Helvetica" panose="020B0604020202020204" pitchFamily="34" charset="0"/>
                <a:cs typeface="Helvetica" panose="020B0604020202020204" pitchFamily="34" charset="0"/>
              </a:rPr>
              <a:t>BHS Website: </a:t>
            </a:r>
          </a:p>
          <a:p>
            <a:r>
              <a:rPr lang="en-US" sz="2400" b="1" dirty="0">
                <a:solidFill>
                  <a:schemeClr val="bg1"/>
                </a:solidFill>
                <a:latin typeface="Helvetica" panose="020B0604020202020204" pitchFamily="34" charset="0"/>
                <a:cs typeface="Helvetica" panose="020B0604020202020204" pitchFamily="34" charset="0"/>
                <a:hlinkClick r:id="rId6">
                  <a:extLst>
                    <a:ext uri="{A12FA001-AC4F-418D-AE19-62706E023703}">
                      <ahyp:hlinkClr xmlns:ahyp="http://schemas.microsoft.com/office/drawing/2018/hyperlinkcolor" val="tx"/>
                    </a:ext>
                  </a:extLst>
                </a:hlinkClick>
              </a:rPr>
              <a:t>www.behavioralhealthsystems.com</a:t>
            </a:r>
            <a:endParaRPr lang="en-US" sz="2400" b="1" dirty="0">
              <a:solidFill>
                <a:schemeClr val="bg1"/>
              </a:solidFill>
              <a:latin typeface="Helvetica" panose="020B0604020202020204" pitchFamily="34" charset="0"/>
              <a:cs typeface="Helvetica" panose="020B0604020202020204" pitchFamily="34" charset="0"/>
            </a:endParaRPr>
          </a:p>
          <a:p>
            <a:endParaRPr lang="en-US" sz="2600" b="1" dirty="0">
              <a:solidFill>
                <a:schemeClr val="bg1"/>
              </a:solidFill>
              <a:latin typeface="Helvetica" panose="020B0604020202020204" pitchFamily="34" charset="0"/>
              <a:cs typeface="Helvetica" panose="020B0604020202020204" pitchFamily="34" charset="0"/>
            </a:endParaRPr>
          </a:p>
          <a:p>
            <a:r>
              <a:rPr lang="en-US" sz="2300" b="1" dirty="0">
                <a:solidFill>
                  <a:schemeClr val="bg1"/>
                </a:solidFill>
                <a:latin typeface="Helvetica" panose="020B0604020202020204" pitchFamily="34" charset="0"/>
                <a:cs typeface="Helvetica" panose="020B0604020202020204" pitchFamily="34" charset="0"/>
              </a:rPr>
              <a:t>Access to:</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Enhanced Member Section detailing your unique benefits and services (Member Access)</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Member Tips &amp; Resources </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Self-Assessment Tools</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Appointment Requests</a:t>
            </a:r>
          </a:p>
          <a:p>
            <a:endParaRPr lang="en-US" sz="2200" dirty="0">
              <a:solidFill>
                <a:schemeClr val="bg1"/>
              </a:solidFill>
              <a:latin typeface="Helvetica" panose="020B0604020202020204" pitchFamily="34" charset="0"/>
              <a:cs typeface="Helvetica" panose="020B0604020202020204" pitchFamily="34" charset="0"/>
            </a:endParaRPr>
          </a:p>
          <a:p>
            <a:r>
              <a:rPr lang="en-US" sz="2300" b="1" dirty="0">
                <a:solidFill>
                  <a:schemeClr val="bg1"/>
                </a:solidFill>
                <a:latin typeface="Helvetica" panose="020B0604020202020204" pitchFamily="34" charset="0"/>
                <a:cs typeface="Helvetica" panose="020B0604020202020204" pitchFamily="34" charset="0"/>
              </a:rPr>
              <a:t>Online Work/Life (password: DORM):</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Lifestyle tools to support a healthy work/life balance </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Extensive library providing access to relevant articles, seminars, self-help information, news items and more</a:t>
            </a:r>
          </a:p>
          <a:p>
            <a:pPr marL="342900" indent="-228600">
              <a:buClr>
                <a:schemeClr val="bg1"/>
              </a:buClr>
              <a:buSzPct val="68000"/>
              <a:buFont typeface="Wingdings 3" panose="05040102010807070707" pitchFamily="18" charset="2"/>
              <a:buChar char="}"/>
            </a:pPr>
            <a:endParaRPr lang="en-US" sz="2200" dirty="0">
              <a:solidFill>
                <a:schemeClr val="bg1"/>
              </a:solidFill>
              <a:latin typeface="Helvetica" panose="020B0604020202020204" pitchFamily="34" charset="0"/>
              <a:cs typeface="Helvetica" panose="020B0604020202020204" pitchFamily="34" charset="0"/>
            </a:endParaRPr>
          </a:p>
        </p:txBody>
      </p:sp>
      <p:pic>
        <p:nvPicPr>
          <p:cNvPr id="2" name="Audio 1">
            <a:hlinkClick r:id="" action="ppaction://media"/>
            <a:extLst>
              <a:ext uri="{FF2B5EF4-FFF2-40B4-BE49-F238E27FC236}">
                <a16:creationId xmlns:a16="http://schemas.microsoft.com/office/drawing/2014/main" id="{29ECEBB9-1BCC-4933-8BE5-CA38E02563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284813"/>
      </p:ext>
    </p:extLst>
  </p:cSld>
  <p:clrMapOvr>
    <a:masterClrMapping/>
  </p:clrMapOvr>
  <mc:AlternateContent xmlns:mc="http://schemas.openxmlformats.org/markup-compatibility/2006">
    <mc:Choice xmlns:p14="http://schemas.microsoft.com/office/powerpoint/2010/main" Requires="p14">
      <p:transition spd="slow" p14:dur="2000" advTm="35304"/>
    </mc:Choice>
    <mc:Fallback>
      <p:transition spd="slow" advTm="35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BFC8530-1C6B-404E-8D51-DE6C489D605D}"/>
              </a:ext>
            </a:extLst>
          </p:cNvPr>
          <p:cNvSpPr>
            <a:spLocks noGrp="1"/>
          </p:cNvSpPr>
          <p:nvPr>
            <p:ph type="body" sz="quarter" idx="10"/>
          </p:nvPr>
        </p:nvSpPr>
        <p:spPr>
          <a:xfrm>
            <a:off x="417304" y="708210"/>
            <a:ext cx="2988005" cy="1882588"/>
          </a:xfrm>
        </p:spPr>
        <p:txBody>
          <a:bodyPr>
            <a:normAutofit/>
          </a:bodyPr>
          <a:lstStyle/>
          <a:p>
            <a:pPr>
              <a:spcAft>
                <a:spcPts val="0"/>
              </a:spcAft>
            </a:pPr>
            <a:r>
              <a:rPr lang="en-US" sz="3300" dirty="0"/>
              <a:t>Dealing with Difficult People</a:t>
            </a:r>
          </a:p>
        </p:txBody>
      </p:sp>
      <p:sp>
        <p:nvSpPr>
          <p:cNvPr id="7" name="Text Placeholder 6">
            <a:extLst>
              <a:ext uri="{FF2B5EF4-FFF2-40B4-BE49-F238E27FC236}">
                <a16:creationId xmlns:a16="http://schemas.microsoft.com/office/drawing/2014/main" id="{C1DE010C-0747-4B2C-8B42-0382C5839EB6}"/>
              </a:ext>
            </a:extLst>
          </p:cNvPr>
          <p:cNvSpPr>
            <a:spLocks noGrp="1"/>
          </p:cNvSpPr>
          <p:nvPr>
            <p:ph type="body" sz="quarter" idx="11"/>
          </p:nvPr>
        </p:nvSpPr>
        <p:spPr>
          <a:xfrm>
            <a:off x="319177" y="3124948"/>
            <a:ext cx="3157267" cy="400110"/>
          </a:xfrm>
        </p:spPr>
        <p:txBody>
          <a:bodyPr/>
          <a:lstStyle/>
          <a:p>
            <a:pPr algn="ctr"/>
            <a:r>
              <a:rPr lang="en-US" sz="2000" dirty="0"/>
              <a:t>January 2022</a:t>
            </a:r>
          </a:p>
        </p:txBody>
      </p:sp>
      <p:pic>
        <p:nvPicPr>
          <p:cNvPr id="4" name="Picture 3">
            <a:extLst>
              <a:ext uri="{FF2B5EF4-FFF2-40B4-BE49-F238E27FC236}">
                <a16:creationId xmlns:a16="http://schemas.microsoft.com/office/drawing/2014/main" id="{6A0E35AE-D7A8-4F5E-B38F-B8CDAC3010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61" y="4460308"/>
            <a:ext cx="1628571" cy="16190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Audio 1">
            <a:hlinkClick r:id="" action="ppaction://media"/>
            <a:extLst>
              <a:ext uri="{FF2B5EF4-FFF2-40B4-BE49-F238E27FC236}">
                <a16:creationId xmlns:a16="http://schemas.microsoft.com/office/drawing/2014/main" id="{D6FCAA09-80C9-449C-B43A-53BED50E71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92974522"/>
      </p:ext>
    </p:extLst>
  </p:cSld>
  <p:clrMapOvr>
    <a:masterClrMapping/>
  </p:clrMapOvr>
  <mc:AlternateContent xmlns:mc="http://schemas.openxmlformats.org/markup-compatibility/2006">
    <mc:Choice xmlns:p14="http://schemas.microsoft.com/office/powerpoint/2010/main" Requires="p14">
      <p:transition spd="slow" p14:dur="2000" advTm="30962"/>
    </mc:Choice>
    <mc:Fallback>
      <p:transition spd="slow" advTm="30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B436721-6B58-4424-A841-69F5BBA654A8}"/>
              </a:ext>
            </a:extLst>
          </p:cNvPr>
          <p:cNvSpPr>
            <a:spLocks noGrp="1"/>
          </p:cNvSpPr>
          <p:nvPr>
            <p:ph type="title"/>
          </p:nvPr>
        </p:nvSpPr>
        <p:spPr>
          <a:xfrm>
            <a:off x="2032000" y="4167186"/>
            <a:ext cx="9956800" cy="695325"/>
          </a:xfrm>
        </p:spPr>
        <p:txBody>
          <a:bodyPr/>
          <a:lstStyle/>
          <a:p>
            <a:r>
              <a:rPr lang="en-US" dirty="0"/>
              <a:t>					Leslie Charles </a:t>
            </a:r>
          </a:p>
        </p:txBody>
      </p:sp>
      <p:sp>
        <p:nvSpPr>
          <p:cNvPr id="3" name="Content Placeholder 2">
            <a:extLst>
              <a:ext uri="{FF2B5EF4-FFF2-40B4-BE49-F238E27FC236}">
                <a16:creationId xmlns:a16="http://schemas.microsoft.com/office/drawing/2014/main" id="{DD95CDAE-DC21-4D88-9E93-1009A3119509}"/>
              </a:ext>
            </a:extLst>
          </p:cNvPr>
          <p:cNvSpPr>
            <a:spLocks noGrp="1"/>
          </p:cNvSpPr>
          <p:nvPr>
            <p:ph type="body" idx="1"/>
          </p:nvPr>
        </p:nvSpPr>
        <p:spPr>
          <a:xfrm>
            <a:off x="1593850" y="2471739"/>
            <a:ext cx="9956800" cy="1500187"/>
          </a:xfrm>
        </p:spPr>
        <p:txBody>
          <a:bodyPr>
            <a:normAutofit/>
          </a:bodyPr>
          <a:lstStyle/>
          <a:p>
            <a:pPr algn="r"/>
            <a:r>
              <a:rPr lang="en-US" sz="3600" b="0" dirty="0"/>
              <a:t>“You want to implement the platinum rule: treat others as they wish to be treated.” </a:t>
            </a:r>
          </a:p>
        </p:txBody>
      </p:sp>
      <p:pic>
        <p:nvPicPr>
          <p:cNvPr id="2" name="Audio 1">
            <a:hlinkClick r:id="" action="ppaction://media"/>
            <a:extLst>
              <a:ext uri="{FF2B5EF4-FFF2-40B4-BE49-F238E27FC236}">
                <a16:creationId xmlns:a16="http://schemas.microsoft.com/office/drawing/2014/main" id="{E62EF718-5DB2-4BE9-987A-F2F562E283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48814990"/>
      </p:ext>
    </p:extLst>
  </p:cSld>
  <p:clrMapOvr>
    <a:masterClrMapping/>
  </p:clrMapOvr>
  <mc:AlternateContent xmlns:mc="http://schemas.openxmlformats.org/markup-compatibility/2006">
    <mc:Choice xmlns:p14="http://schemas.microsoft.com/office/powerpoint/2010/main" Requires="p14">
      <p:transition spd="slow" p14:dur="2000" advTm="12781"/>
    </mc:Choice>
    <mc:Fallback>
      <p:transition spd="slow" advTm="12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95CDAE-DC21-4D88-9E93-1009A3119509}"/>
              </a:ext>
            </a:extLst>
          </p:cNvPr>
          <p:cNvSpPr>
            <a:spLocks noGrp="1"/>
          </p:cNvSpPr>
          <p:nvPr>
            <p:ph type="body" idx="1"/>
          </p:nvPr>
        </p:nvSpPr>
        <p:spPr/>
        <p:txBody>
          <a:bodyPr>
            <a:normAutofit/>
          </a:bodyPr>
          <a:lstStyle/>
          <a:p>
            <a:r>
              <a:rPr lang="en-US" dirty="0"/>
              <a:t>What Does it Mean to Communicate?</a:t>
            </a:r>
          </a:p>
        </p:txBody>
      </p:sp>
      <p:pic>
        <p:nvPicPr>
          <p:cNvPr id="2" name="Audio 1">
            <a:hlinkClick r:id="" action="ppaction://media"/>
            <a:extLst>
              <a:ext uri="{FF2B5EF4-FFF2-40B4-BE49-F238E27FC236}">
                <a16:creationId xmlns:a16="http://schemas.microsoft.com/office/drawing/2014/main" id="{094A63F7-DD4A-494B-B5E0-4E4E08801F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6218494"/>
      </p:ext>
    </p:extLst>
  </p:cSld>
  <p:clrMapOvr>
    <a:masterClrMapping/>
  </p:clrMapOvr>
  <mc:AlternateContent xmlns:mc="http://schemas.openxmlformats.org/markup-compatibility/2006">
    <mc:Choice xmlns:p14="http://schemas.microsoft.com/office/powerpoint/2010/main" Requires="p14">
      <p:transition spd="slow" p14:dur="2000" advTm="3848"/>
    </mc:Choice>
    <mc:Fallback>
      <p:transition spd="slow" advTm="3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6CA50-8E08-4DC4-A8F8-8E0AD8F69BF9}"/>
              </a:ext>
            </a:extLst>
          </p:cNvPr>
          <p:cNvSpPr>
            <a:spLocks noGrp="1"/>
          </p:cNvSpPr>
          <p:nvPr>
            <p:ph type="title"/>
          </p:nvPr>
        </p:nvSpPr>
        <p:spPr/>
        <p:txBody>
          <a:bodyPr>
            <a:normAutofit/>
          </a:bodyPr>
          <a:lstStyle/>
          <a:p>
            <a:r>
              <a:rPr lang="en-US" dirty="0"/>
              <a:t>What is Effective Communication?  </a:t>
            </a:r>
          </a:p>
        </p:txBody>
      </p:sp>
      <p:sp>
        <p:nvSpPr>
          <p:cNvPr id="3" name="Content Placeholder 2">
            <a:extLst>
              <a:ext uri="{FF2B5EF4-FFF2-40B4-BE49-F238E27FC236}">
                <a16:creationId xmlns:a16="http://schemas.microsoft.com/office/drawing/2014/main" id="{7022FC94-355C-46D5-846B-7609B624289C}"/>
              </a:ext>
            </a:extLst>
          </p:cNvPr>
          <p:cNvSpPr>
            <a:spLocks noGrp="1"/>
          </p:cNvSpPr>
          <p:nvPr>
            <p:ph idx="1"/>
          </p:nvPr>
        </p:nvSpPr>
        <p:spPr>
          <a:xfrm>
            <a:off x="3149958" y="1223354"/>
            <a:ext cx="8763000" cy="4941915"/>
          </a:xfrm>
        </p:spPr>
        <p:txBody>
          <a:bodyPr/>
          <a:lstStyle/>
          <a:p>
            <a:endParaRPr lang="en-US" dirty="0"/>
          </a:p>
          <a:p>
            <a:r>
              <a:rPr lang="en-US" dirty="0"/>
              <a:t>Effective communication can:</a:t>
            </a:r>
          </a:p>
          <a:p>
            <a:pPr lvl="1"/>
            <a:r>
              <a:rPr lang="en-US" dirty="0"/>
              <a:t>Help us work together</a:t>
            </a:r>
          </a:p>
          <a:p>
            <a:pPr lvl="1"/>
            <a:r>
              <a:rPr lang="en-US" dirty="0"/>
              <a:t>Help us get the job done right</a:t>
            </a:r>
          </a:p>
          <a:p>
            <a:pPr lvl="1"/>
            <a:r>
              <a:rPr lang="en-US" dirty="0"/>
              <a:t>Prevent arguments</a:t>
            </a:r>
          </a:p>
        </p:txBody>
      </p:sp>
      <p:pic>
        <p:nvPicPr>
          <p:cNvPr id="4" name="Audio 3">
            <a:hlinkClick r:id="" action="ppaction://media"/>
            <a:extLst>
              <a:ext uri="{FF2B5EF4-FFF2-40B4-BE49-F238E27FC236}">
                <a16:creationId xmlns:a16="http://schemas.microsoft.com/office/drawing/2014/main" id="{54C4D34C-1B83-4609-A3E0-4E29B1B8E7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75301410"/>
      </p:ext>
    </p:extLst>
  </p:cSld>
  <p:clrMapOvr>
    <a:masterClrMapping/>
  </p:clrMapOvr>
  <mc:AlternateContent xmlns:mc="http://schemas.openxmlformats.org/markup-compatibility/2006">
    <mc:Choice xmlns:p14="http://schemas.microsoft.com/office/powerpoint/2010/main" Requires="p14">
      <p:transition spd="slow" p14:dur="2000" advTm="12711"/>
    </mc:Choice>
    <mc:Fallback>
      <p:transition spd="slow" advTm="12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A2BEA-4857-4514-AA32-46B01184BE1D}"/>
              </a:ext>
            </a:extLst>
          </p:cNvPr>
          <p:cNvSpPr>
            <a:spLocks noGrp="1"/>
          </p:cNvSpPr>
          <p:nvPr>
            <p:ph type="title"/>
          </p:nvPr>
        </p:nvSpPr>
        <p:spPr/>
        <p:txBody>
          <a:bodyPr>
            <a:normAutofit/>
          </a:bodyPr>
          <a:lstStyle/>
          <a:p>
            <a:r>
              <a:rPr lang="en-US" dirty="0"/>
              <a:t>What is Effective Communication? </a:t>
            </a:r>
          </a:p>
        </p:txBody>
      </p:sp>
      <p:sp>
        <p:nvSpPr>
          <p:cNvPr id="3" name="Content Placeholder 2">
            <a:extLst>
              <a:ext uri="{FF2B5EF4-FFF2-40B4-BE49-F238E27FC236}">
                <a16:creationId xmlns:a16="http://schemas.microsoft.com/office/drawing/2014/main" id="{418D08E8-9BFA-48D0-83B3-92DF1AB11626}"/>
              </a:ext>
            </a:extLst>
          </p:cNvPr>
          <p:cNvSpPr>
            <a:spLocks noGrp="1"/>
          </p:cNvSpPr>
          <p:nvPr>
            <p:ph idx="1"/>
          </p:nvPr>
        </p:nvSpPr>
        <p:spPr/>
        <p:txBody>
          <a:bodyPr/>
          <a:lstStyle/>
          <a:p>
            <a:r>
              <a:rPr lang="en-US" dirty="0"/>
              <a:t>Thinking before speaking </a:t>
            </a:r>
          </a:p>
          <a:p>
            <a:r>
              <a:rPr lang="en-US" dirty="0"/>
              <a:t>Having confidence</a:t>
            </a:r>
          </a:p>
          <a:p>
            <a:r>
              <a:rPr lang="en-US" dirty="0"/>
              <a:t>Being Clear</a:t>
            </a:r>
          </a:p>
          <a:p>
            <a:r>
              <a:rPr lang="en-US" dirty="0"/>
              <a:t>Varying the tone of your voice while speaking </a:t>
            </a:r>
          </a:p>
        </p:txBody>
      </p:sp>
      <p:pic>
        <p:nvPicPr>
          <p:cNvPr id="4" name="Audio 3">
            <a:hlinkClick r:id="" action="ppaction://media"/>
            <a:extLst>
              <a:ext uri="{FF2B5EF4-FFF2-40B4-BE49-F238E27FC236}">
                <a16:creationId xmlns:a16="http://schemas.microsoft.com/office/drawing/2014/main" id="{7740B20C-7E70-47F8-AE24-D3F8479358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62198754"/>
      </p:ext>
    </p:extLst>
  </p:cSld>
  <p:clrMapOvr>
    <a:masterClrMapping/>
  </p:clrMapOvr>
  <mc:AlternateContent xmlns:mc="http://schemas.openxmlformats.org/markup-compatibility/2006">
    <mc:Choice xmlns:p14="http://schemas.microsoft.com/office/powerpoint/2010/main" Requires="p14">
      <p:transition spd="slow" p14:dur="2000" advTm="16496"/>
    </mc:Choice>
    <mc:Fallback>
      <p:transition spd="slow" advTm="16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A0B7E-02B3-42A9-9BCB-CFBF51F3E201}"/>
              </a:ext>
            </a:extLst>
          </p:cNvPr>
          <p:cNvSpPr>
            <a:spLocks noGrp="1"/>
          </p:cNvSpPr>
          <p:nvPr>
            <p:ph type="title"/>
          </p:nvPr>
        </p:nvSpPr>
        <p:spPr/>
        <p:txBody>
          <a:bodyPr/>
          <a:lstStyle/>
          <a:p>
            <a:r>
              <a:rPr lang="en-US" dirty="0"/>
              <a:t>Effective Communication </a:t>
            </a:r>
          </a:p>
        </p:txBody>
      </p:sp>
      <p:sp>
        <p:nvSpPr>
          <p:cNvPr id="3" name="Content Placeholder 2">
            <a:extLst>
              <a:ext uri="{FF2B5EF4-FFF2-40B4-BE49-F238E27FC236}">
                <a16:creationId xmlns:a16="http://schemas.microsoft.com/office/drawing/2014/main" id="{AA595279-D54B-4AF7-9F17-647921618CC7}"/>
              </a:ext>
            </a:extLst>
          </p:cNvPr>
          <p:cNvSpPr>
            <a:spLocks noGrp="1"/>
          </p:cNvSpPr>
          <p:nvPr>
            <p:ph idx="1"/>
          </p:nvPr>
        </p:nvSpPr>
        <p:spPr/>
        <p:txBody>
          <a:bodyPr/>
          <a:lstStyle/>
          <a:p>
            <a:r>
              <a:rPr lang="en-US" dirty="0"/>
              <a:t>Effective communication includes:</a:t>
            </a:r>
          </a:p>
          <a:p>
            <a:pPr lvl="1"/>
            <a:r>
              <a:rPr lang="en-US" dirty="0"/>
              <a:t>Listening</a:t>
            </a:r>
          </a:p>
          <a:p>
            <a:pPr lvl="1"/>
            <a:r>
              <a:rPr lang="en-US" dirty="0"/>
              <a:t>Being aware of body language </a:t>
            </a:r>
          </a:p>
          <a:p>
            <a:pPr lvl="1"/>
            <a:r>
              <a:rPr lang="en-US" dirty="0"/>
              <a:t>Managing stress</a:t>
            </a:r>
          </a:p>
          <a:p>
            <a:pPr lvl="1"/>
            <a:r>
              <a:rPr lang="en-US" dirty="0"/>
              <a:t>Learning from your emotions  </a:t>
            </a:r>
          </a:p>
          <a:p>
            <a:pPr lvl="1"/>
            <a:r>
              <a:rPr lang="en-US" dirty="0"/>
              <a:t>Respecting others</a:t>
            </a:r>
          </a:p>
          <a:p>
            <a:pPr marL="609585" lvl="1" indent="0">
              <a:buNone/>
            </a:pPr>
            <a:r>
              <a:rPr lang="en-US" dirty="0"/>
              <a:t> </a:t>
            </a:r>
          </a:p>
        </p:txBody>
      </p:sp>
      <p:pic>
        <p:nvPicPr>
          <p:cNvPr id="4" name="Audio 3">
            <a:hlinkClick r:id="" action="ppaction://media"/>
            <a:extLst>
              <a:ext uri="{FF2B5EF4-FFF2-40B4-BE49-F238E27FC236}">
                <a16:creationId xmlns:a16="http://schemas.microsoft.com/office/drawing/2014/main" id="{52801901-FAE3-4424-BA27-BB2027BF12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95533460"/>
      </p:ext>
    </p:extLst>
  </p:cSld>
  <p:clrMapOvr>
    <a:masterClrMapping/>
  </p:clrMapOvr>
  <mc:AlternateContent xmlns:mc="http://schemas.openxmlformats.org/markup-compatibility/2006">
    <mc:Choice xmlns:p14="http://schemas.microsoft.com/office/powerpoint/2010/main" Requires="p14">
      <p:transition spd="slow" p14:dur="2000" advTm="18377"/>
    </mc:Choice>
    <mc:Fallback>
      <p:transition spd="slow" advTm="18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BHS 2018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HS 2018 Theme" id="{99102009-44A7-44BE-97B4-C5A5C371810C}" vid="{7976F7E3-43E6-4F2D-BF6E-11EE665F20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F57D09F-7538-444D-9F7D-2A0D2B76B384}">
  <we:reference id="wa104178141" version="3.1.7.1"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BHS 2018 Theme</Template>
  <TotalTime>10186</TotalTime>
  <Words>1666</Words>
  <Application>Microsoft Office PowerPoint</Application>
  <PresentationFormat>Widescreen</PresentationFormat>
  <Paragraphs>237</Paragraphs>
  <Slides>43</Slides>
  <Notes>10</Notes>
  <HiddenSlides>0</HiddenSlides>
  <MMClips>43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Courier New</vt:lpstr>
      <vt:lpstr>Helvetica</vt:lpstr>
      <vt:lpstr>Wingdings 3</vt:lpstr>
      <vt:lpstr>BHS 2018 Theme</vt:lpstr>
      <vt:lpstr>PowerPoint Presentation</vt:lpstr>
      <vt:lpstr>State Employee Assistance Program</vt:lpstr>
      <vt:lpstr>Objectives</vt:lpstr>
      <vt:lpstr>What Do We All Need?</vt:lpstr>
      <vt:lpstr>     Leslie Charles </vt:lpstr>
      <vt:lpstr>PowerPoint Presentation</vt:lpstr>
      <vt:lpstr>What is Effective Communication?  </vt:lpstr>
      <vt:lpstr>What is Effective Communication? </vt:lpstr>
      <vt:lpstr>Effective Communication </vt:lpstr>
      <vt:lpstr>Listening </vt:lpstr>
      <vt:lpstr>Being Aware of Body Language  </vt:lpstr>
      <vt:lpstr>Being Aware of Body Language</vt:lpstr>
      <vt:lpstr>Being Aware of Body Language </vt:lpstr>
      <vt:lpstr>Managing Stress </vt:lpstr>
      <vt:lpstr>Managing Stress</vt:lpstr>
      <vt:lpstr>Learning From Your Emotions   </vt:lpstr>
      <vt:lpstr>Learning From Your Emotions </vt:lpstr>
      <vt:lpstr>Respecting Others </vt:lpstr>
      <vt:lpstr>PowerPoint Presentation</vt:lpstr>
      <vt:lpstr>Why Communicate? </vt:lpstr>
      <vt:lpstr>Have the Right Mental Attitude </vt:lpstr>
      <vt:lpstr>Hear the Person Out </vt:lpstr>
      <vt:lpstr> Be Mindful of Cues </vt:lpstr>
      <vt:lpstr>Be Discreet </vt:lpstr>
      <vt:lpstr>Communicate What’s Possible </vt:lpstr>
      <vt:lpstr>Continue to Communicate</vt:lpstr>
      <vt:lpstr>Act Quickly </vt:lpstr>
      <vt:lpstr>Make a Judgment Call </vt:lpstr>
      <vt:lpstr>Practice Diffusing Anger</vt:lpstr>
      <vt:lpstr>PowerPoint Presentation</vt:lpstr>
      <vt:lpstr>Professionalism 101 </vt:lpstr>
      <vt:lpstr>Don’t Let Your Ego Get in the Way </vt:lpstr>
      <vt:lpstr>Professionalism </vt:lpstr>
      <vt:lpstr>Professionalism </vt:lpstr>
      <vt:lpstr>Professionalism </vt:lpstr>
      <vt:lpstr>It All Works Together </vt:lpstr>
      <vt:lpstr>Review of Your BHS Benefits</vt:lpstr>
      <vt:lpstr>About BHS: At a Glance</vt:lpstr>
      <vt:lpstr>State of Alabama: EAP Benefits</vt:lpstr>
      <vt:lpstr>Accessing the EAP</vt:lpstr>
      <vt:lpstr>Accessing the EAP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Rodgers</dc:creator>
  <cp:lastModifiedBy>Debra Nickolson</cp:lastModifiedBy>
  <cp:revision>261</cp:revision>
  <cp:lastPrinted>2019-10-29T19:52:19Z</cp:lastPrinted>
  <dcterms:created xsi:type="dcterms:W3CDTF">2018-02-20T14:23:50Z</dcterms:created>
  <dcterms:modified xsi:type="dcterms:W3CDTF">2022-01-11T16:19:54Z</dcterms:modified>
</cp:coreProperties>
</file>